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1"/>
  </p:notesMasterIdLst>
  <p:sldIdLst>
    <p:sldId id="256" r:id="rId2"/>
    <p:sldId id="260" r:id="rId3"/>
    <p:sldId id="434" r:id="rId4"/>
    <p:sldId id="429" r:id="rId5"/>
    <p:sldId id="348" r:id="rId6"/>
    <p:sldId id="349" r:id="rId7"/>
    <p:sldId id="350" r:id="rId8"/>
    <p:sldId id="357" r:id="rId9"/>
    <p:sldId id="365" r:id="rId10"/>
    <p:sldId id="323" r:id="rId11"/>
    <p:sldId id="415" r:id="rId12"/>
    <p:sldId id="430" r:id="rId13"/>
    <p:sldId id="412" r:id="rId14"/>
    <p:sldId id="366" r:id="rId15"/>
    <p:sldId id="416" r:id="rId16"/>
    <p:sldId id="413" r:id="rId17"/>
    <p:sldId id="367" r:id="rId18"/>
    <p:sldId id="414" r:id="rId19"/>
    <p:sldId id="417" r:id="rId20"/>
    <p:sldId id="368" r:id="rId21"/>
    <p:sldId id="369" r:id="rId22"/>
    <p:sldId id="370" r:id="rId23"/>
    <p:sldId id="371" r:id="rId24"/>
    <p:sldId id="372" r:id="rId25"/>
    <p:sldId id="431" r:id="rId26"/>
    <p:sldId id="418" r:id="rId27"/>
    <p:sldId id="427" r:id="rId28"/>
    <p:sldId id="423" r:id="rId29"/>
    <p:sldId id="389" r:id="rId30"/>
    <p:sldId id="390" r:id="rId31"/>
    <p:sldId id="388" r:id="rId32"/>
    <p:sldId id="374" r:id="rId33"/>
    <p:sldId id="375" r:id="rId34"/>
    <p:sldId id="325" r:id="rId35"/>
    <p:sldId id="326" r:id="rId36"/>
    <p:sldId id="383" r:id="rId37"/>
    <p:sldId id="384" r:id="rId38"/>
    <p:sldId id="433" r:id="rId39"/>
    <p:sldId id="261" r:id="rId40"/>
  </p:sldIdLst>
  <p:sldSz cx="9144000" cy="5143500" type="screen16x9"/>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597B"/>
    <a:srgbClr val="476677"/>
    <a:srgbClr val="97C3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63"/>
    <p:restoredTop sz="94702"/>
  </p:normalViewPr>
  <p:slideViewPr>
    <p:cSldViewPr snapToGrid="0" snapToObjects="1">
      <p:cViewPr varScale="1">
        <p:scale>
          <a:sx n="110" d="100"/>
          <a:sy n="110" d="100"/>
        </p:scale>
        <p:origin x="53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HU"/>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F4040B8-C1BD-EF46-A32B-A8D735BC8A22}" type="datetimeFigureOut">
              <a:rPr lang="en-HU" smtClean="0"/>
              <a:t>04/18/2024</a:t>
            </a:fld>
            <a:endParaRPr lang="en-HU"/>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HU"/>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HU"/>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HU"/>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70B2FAA-6D6B-224F-8688-2F4AB8E01D5C}" type="slidenum">
              <a:rPr lang="en-HU" smtClean="0"/>
              <a:t>‹#›</a:t>
            </a:fld>
            <a:endParaRPr lang="en-HU"/>
          </a:p>
        </p:txBody>
      </p:sp>
    </p:spTree>
    <p:extLst>
      <p:ext uri="{BB962C8B-B14F-4D97-AF65-F5344CB8AC3E}">
        <p14:creationId xmlns:p14="http://schemas.microsoft.com/office/powerpoint/2010/main" val="2722544181"/>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2</a:t>
            </a:fld>
            <a:endParaRPr lang="en-HU"/>
          </a:p>
        </p:txBody>
      </p:sp>
    </p:spTree>
    <p:extLst>
      <p:ext uri="{BB962C8B-B14F-4D97-AF65-F5344CB8AC3E}">
        <p14:creationId xmlns:p14="http://schemas.microsoft.com/office/powerpoint/2010/main" val="23252385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13</a:t>
            </a:fld>
            <a:endParaRPr lang="en-HU"/>
          </a:p>
        </p:txBody>
      </p:sp>
    </p:spTree>
    <p:extLst>
      <p:ext uri="{BB962C8B-B14F-4D97-AF65-F5344CB8AC3E}">
        <p14:creationId xmlns:p14="http://schemas.microsoft.com/office/powerpoint/2010/main" val="24777250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14</a:t>
            </a:fld>
            <a:endParaRPr lang="en-HU"/>
          </a:p>
        </p:txBody>
      </p:sp>
    </p:spTree>
    <p:extLst>
      <p:ext uri="{BB962C8B-B14F-4D97-AF65-F5344CB8AC3E}">
        <p14:creationId xmlns:p14="http://schemas.microsoft.com/office/powerpoint/2010/main" val="23625414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15</a:t>
            </a:fld>
            <a:endParaRPr lang="en-HU"/>
          </a:p>
        </p:txBody>
      </p:sp>
    </p:spTree>
    <p:extLst>
      <p:ext uri="{BB962C8B-B14F-4D97-AF65-F5344CB8AC3E}">
        <p14:creationId xmlns:p14="http://schemas.microsoft.com/office/powerpoint/2010/main" val="9389654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16</a:t>
            </a:fld>
            <a:endParaRPr lang="en-HU"/>
          </a:p>
        </p:txBody>
      </p:sp>
    </p:spTree>
    <p:extLst>
      <p:ext uri="{BB962C8B-B14F-4D97-AF65-F5344CB8AC3E}">
        <p14:creationId xmlns:p14="http://schemas.microsoft.com/office/powerpoint/2010/main" val="36385700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17</a:t>
            </a:fld>
            <a:endParaRPr lang="en-HU"/>
          </a:p>
        </p:txBody>
      </p:sp>
    </p:spTree>
    <p:extLst>
      <p:ext uri="{BB962C8B-B14F-4D97-AF65-F5344CB8AC3E}">
        <p14:creationId xmlns:p14="http://schemas.microsoft.com/office/powerpoint/2010/main" val="36613560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18</a:t>
            </a:fld>
            <a:endParaRPr lang="en-HU"/>
          </a:p>
        </p:txBody>
      </p:sp>
    </p:spTree>
    <p:extLst>
      <p:ext uri="{BB962C8B-B14F-4D97-AF65-F5344CB8AC3E}">
        <p14:creationId xmlns:p14="http://schemas.microsoft.com/office/powerpoint/2010/main" val="35911867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19</a:t>
            </a:fld>
            <a:endParaRPr lang="en-HU"/>
          </a:p>
        </p:txBody>
      </p:sp>
    </p:spTree>
    <p:extLst>
      <p:ext uri="{BB962C8B-B14F-4D97-AF65-F5344CB8AC3E}">
        <p14:creationId xmlns:p14="http://schemas.microsoft.com/office/powerpoint/2010/main" val="7458273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20</a:t>
            </a:fld>
            <a:endParaRPr lang="en-HU"/>
          </a:p>
        </p:txBody>
      </p:sp>
    </p:spTree>
    <p:extLst>
      <p:ext uri="{BB962C8B-B14F-4D97-AF65-F5344CB8AC3E}">
        <p14:creationId xmlns:p14="http://schemas.microsoft.com/office/powerpoint/2010/main" val="34545032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21</a:t>
            </a:fld>
            <a:endParaRPr lang="en-HU"/>
          </a:p>
        </p:txBody>
      </p:sp>
    </p:spTree>
    <p:extLst>
      <p:ext uri="{BB962C8B-B14F-4D97-AF65-F5344CB8AC3E}">
        <p14:creationId xmlns:p14="http://schemas.microsoft.com/office/powerpoint/2010/main" val="12131579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22</a:t>
            </a:fld>
            <a:endParaRPr lang="en-HU"/>
          </a:p>
        </p:txBody>
      </p:sp>
    </p:spTree>
    <p:extLst>
      <p:ext uri="{BB962C8B-B14F-4D97-AF65-F5344CB8AC3E}">
        <p14:creationId xmlns:p14="http://schemas.microsoft.com/office/powerpoint/2010/main" val="3600677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4</a:t>
            </a:fld>
            <a:endParaRPr lang="en-HU"/>
          </a:p>
        </p:txBody>
      </p:sp>
    </p:spTree>
    <p:extLst>
      <p:ext uri="{BB962C8B-B14F-4D97-AF65-F5344CB8AC3E}">
        <p14:creationId xmlns:p14="http://schemas.microsoft.com/office/powerpoint/2010/main" val="8806747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23</a:t>
            </a:fld>
            <a:endParaRPr lang="en-HU"/>
          </a:p>
        </p:txBody>
      </p:sp>
    </p:spTree>
    <p:extLst>
      <p:ext uri="{BB962C8B-B14F-4D97-AF65-F5344CB8AC3E}">
        <p14:creationId xmlns:p14="http://schemas.microsoft.com/office/powerpoint/2010/main" val="32591270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24</a:t>
            </a:fld>
            <a:endParaRPr lang="en-HU"/>
          </a:p>
        </p:txBody>
      </p:sp>
    </p:spTree>
    <p:extLst>
      <p:ext uri="{BB962C8B-B14F-4D97-AF65-F5344CB8AC3E}">
        <p14:creationId xmlns:p14="http://schemas.microsoft.com/office/powerpoint/2010/main" val="2361080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25</a:t>
            </a:fld>
            <a:endParaRPr lang="en-HU"/>
          </a:p>
        </p:txBody>
      </p:sp>
    </p:spTree>
    <p:extLst>
      <p:ext uri="{BB962C8B-B14F-4D97-AF65-F5344CB8AC3E}">
        <p14:creationId xmlns:p14="http://schemas.microsoft.com/office/powerpoint/2010/main" val="8827091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27</a:t>
            </a:fld>
            <a:endParaRPr lang="en-HU"/>
          </a:p>
        </p:txBody>
      </p:sp>
    </p:spTree>
    <p:extLst>
      <p:ext uri="{BB962C8B-B14F-4D97-AF65-F5344CB8AC3E}">
        <p14:creationId xmlns:p14="http://schemas.microsoft.com/office/powerpoint/2010/main" val="4202116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28</a:t>
            </a:fld>
            <a:endParaRPr lang="en-HU"/>
          </a:p>
        </p:txBody>
      </p:sp>
    </p:spTree>
    <p:extLst>
      <p:ext uri="{BB962C8B-B14F-4D97-AF65-F5344CB8AC3E}">
        <p14:creationId xmlns:p14="http://schemas.microsoft.com/office/powerpoint/2010/main" val="14828573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29</a:t>
            </a:fld>
            <a:endParaRPr lang="en-HU"/>
          </a:p>
        </p:txBody>
      </p:sp>
    </p:spTree>
    <p:extLst>
      <p:ext uri="{BB962C8B-B14F-4D97-AF65-F5344CB8AC3E}">
        <p14:creationId xmlns:p14="http://schemas.microsoft.com/office/powerpoint/2010/main" val="32663231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30</a:t>
            </a:fld>
            <a:endParaRPr lang="en-HU"/>
          </a:p>
        </p:txBody>
      </p:sp>
    </p:spTree>
    <p:extLst>
      <p:ext uri="{BB962C8B-B14F-4D97-AF65-F5344CB8AC3E}">
        <p14:creationId xmlns:p14="http://schemas.microsoft.com/office/powerpoint/2010/main" val="11487359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31</a:t>
            </a:fld>
            <a:endParaRPr lang="en-HU"/>
          </a:p>
        </p:txBody>
      </p:sp>
    </p:spTree>
    <p:extLst>
      <p:ext uri="{BB962C8B-B14F-4D97-AF65-F5344CB8AC3E}">
        <p14:creationId xmlns:p14="http://schemas.microsoft.com/office/powerpoint/2010/main" val="14241531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32</a:t>
            </a:fld>
            <a:endParaRPr lang="en-HU"/>
          </a:p>
        </p:txBody>
      </p:sp>
    </p:spTree>
    <p:extLst>
      <p:ext uri="{BB962C8B-B14F-4D97-AF65-F5344CB8AC3E}">
        <p14:creationId xmlns:p14="http://schemas.microsoft.com/office/powerpoint/2010/main" val="11410489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33</a:t>
            </a:fld>
            <a:endParaRPr lang="en-HU"/>
          </a:p>
        </p:txBody>
      </p:sp>
    </p:spTree>
    <p:extLst>
      <p:ext uri="{BB962C8B-B14F-4D97-AF65-F5344CB8AC3E}">
        <p14:creationId xmlns:p14="http://schemas.microsoft.com/office/powerpoint/2010/main" val="2831786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5</a:t>
            </a:fld>
            <a:endParaRPr lang="en-HU"/>
          </a:p>
        </p:txBody>
      </p:sp>
    </p:spTree>
    <p:extLst>
      <p:ext uri="{BB962C8B-B14F-4D97-AF65-F5344CB8AC3E}">
        <p14:creationId xmlns:p14="http://schemas.microsoft.com/office/powerpoint/2010/main" val="21333482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34</a:t>
            </a:fld>
            <a:endParaRPr lang="en-HU"/>
          </a:p>
        </p:txBody>
      </p:sp>
    </p:spTree>
    <p:extLst>
      <p:ext uri="{BB962C8B-B14F-4D97-AF65-F5344CB8AC3E}">
        <p14:creationId xmlns:p14="http://schemas.microsoft.com/office/powerpoint/2010/main" val="9618708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35</a:t>
            </a:fld>
            <a:endParaRPr lang="en-HU"/>
          </a:p>
        </p:txBody>
      </p:sp>
    </p:spTree>
    <p:extLst>
      <p:ext uri="{BB962C8B-B14F-4D97-AF65-F5344CB8AC3E}">
        <p14:creationId xmlns:p14="http://schemas.microsoft.com/office/powerpoint/2010/main" val="3790733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36</a:t>
            </a:fld>
            <a:endParaRPr lang="en-HU"/>
          </a:p>
        </p:txBody>
      </p:sp>
    </p:spTree>
    <p:extLst>
      <p:ext uri="{BB962C8B-B14F-4D97-AF65-F5344CB8AC3E}">
        <p14:creationId xmlns:p14="http://schemas.microsoft.com/office/powerpoint/2010/main" val="32194290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37</a:t>
            </a:fld>
            <a:endParaRPr lang="en-HU"/>
          </a:p>
        </p:txBody>
      </p:sp>
    </p:spTree>
    <p:extLst>
      <p:ext uri="{BB962C8B-B14F-4D97-AF65-F5344CB8AC3E}">
        <p14:creationId xmlns:p14="http://schemas.microsoft.com/office/powerpoint/2010/main" val="20750410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38</a:t>
            </a:fld>
            <a:endParaRPr lang="en-HU"/>
          </a:p>
        </p:txBody>
      </p:sp>
    </p:spTree>
    <p:extLst>
      <p:ext uri="{BB962C8B-B14F-4D97-AF65-F5344CB8AC3E}">
        <p14:creationId xmlns:p14="http://schemas.microsoft.com/office/powerpoint/2010/main" val="157693810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39</a:t>
            </a:fld>
            <a:endParaRPr lang="en-HU"/>
          </a:p>
        </p:txBody>
      </p:sp>
    </p:spTree>
    <p:extLst>
      <p:ext uri="{BB962C8B-B14F-4D97-AF65-F5344CB8AC3E}">
        <p14:creationId xmlns:p14="http://schemas.microsoft.com/office/powerpoint/2010/main" val="3130215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6</a:t>
            </a:fld>
            <a:endParaRPr lang="en-HU"/>
          </a:p>
        </p:txBody>
      </p:sp>
    </p:spTree>
    <p:extLst>
      <p:ext uri="{BB962C8B-B14F-4D97-AF65-F5344CB8AC3E}">
        <p14:creationId xmlns:p14="http://schemas.microsoft.com/office/powerpoint/2010/main" val="501494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7</a:t>
            </a:fld>
            <a:endParaRPr lang="en-HU"/>
          </a:p>
        </p:txBody>
      </p:sp>
    </p:spTree>
    <p:extLst>
      <p:ext uri="{BB962C8B-B14F-4D97-AF65-F5344CB8AC3E}">
        <p14:creationId xmlns:p14="http://schemas.microsoft.com/office/powerpoint/2010/main" val="3828620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8</a:t>
            </a:fld>
            <a:endParaRPr lang="en-HU"/>
          </a:p>
        </p:txBody>
      </p:sp>
    </p:spTree>
    <p:extLst>
      <p:ext uri="{BB962C8B-B14F-4D97-AF65-F5344CB8AC3E}">
        <p14:creationId xmlns:p14="http://schemas.microsoft.com/office/powerpoint/2010/main" val="2971375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10</a:t>
            </a:fld>
            <a:endParaRPr lang="en-HU"/>
          </a:p>
        </p:txBody>
      </p:sp>
    </p:spTree>
    <p:extLst>
      <p:ext uri="{BB962C8B-B14F-4D97-AF65-F5344CB8AC3E}">
        <p14:creationId xmlns:p14="http://schemas.microsoft.com/office/powerpoint/2010/main" val="3152724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11</a:t>
            </a:fld>
            <a:endParaRPr lang="en-HU"/>
          </a:p>
        </p:txBody>
      </p:sp>
    </p:spTree>
    <p:extLst>
      <p:ext uri="{BB962C8B-B14F-4D97-AF65-F5344CB8AC3E}">
        <p14:creationId xmlns:p14="http://schemas.microsoft.com/office/powerpoint/2010/main" val="8772435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U" dirty="0"/>
          </a:p>
        </p:txBody>
      </p:sp>
      <p:sp>
        <p:nvSpPr>
          <p:cNvPr id="4" name="Slide Number Placeholder 3"/>
          <p:cNvSpPr>
            <a:spLocks noGrp="1"/>
          </p:cNvSpPr>
          <p:nvPr>
            <p:ph type="sldNum" sz="quarter" idx="5"/>
          </p:nvPr>
        </p:nvSpPr>
        <p:spPr/>
        <p:txBody>
          <a:bodyPr/>
          <a:lstStyle/>
          <a:p>
            <a:fld id="{370B2FAA-6D6B-224F-8688-2F4AB8E01D5C}" type="slidenum">
              <a:rPr lang="en-HU" smtClean="0"/>
              <a:t>12</a:t>
            </a:fld>
            <a:endParaRPr lang="en-HU"/>
          </a:p>
        </p:txBody>
      </p:sp>
    </p:spTree>
    <p:extLst>
      <p:ext uri="{BB962C8B-B14F-4D97-AF65-F5344CB8AC3E}">
        <p14:creationId xmlns:p14="http://schemas.microsoft.com/office/powerpoint/2010/main" val="3337021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E19BF5F-090C-F445-820F-AA79CE7AFF6C}" type="datetimeFigureOut">
              <a:rPr lang="en-HU" smtClean="0"/>
              <a:t>04/18/2024</a:t>
            </a:fld>
            <a:endParaRPr lang="en-HU"/>
          </a:p>
        </p:txBody>
      </p:sp>
      <p:sp>
        <p:nvSpPr>
          <p:cNvPr id="5" name="Footer Placeholder 4"/>
          <p:cNvSpPr>
            <a:spLocks noGrp="1"/>
          </p:cNvSpPr>
          <p:nvPr>
            <p:ph type="ftr" sz="quarter" idx="11"/>
          </p:nvPr>
        </p:nvSpPr>
        <p:spPr/>
        <p:txBody>
          <a:bodyPr/>
          <a:lstStyle/>
          <a:p>
            <a:endParaRPr lang="en-HU"/>
          </a:p>
        </p:txBody>
      </p:sp>
      <p:sp>
        <p:nvSpPr>
          <p:cNvPr id="6" name="Slide Number Placeholder 5"/>
          <p:cNvSpPr>
            <a:spLocks noGrp="1"/>
          </p:cNvSpPr>
          <p:nvPr>
            <p:ph type="sldNum" sz="quarter" idx="12"/>
          </p:nvPr>
        </p:nvSpPr>
        <p:spPr/>
        <p:txBody>
          <a:bodyPr/>
          <a:lstStyle/>
          <a:p>
            <a:fld id="{314DBAED-EFE7-DF4B-8D63-3747D33DB0AC}" type="slidenum">
              <a:rPr lang="en-HU" smtClean="0"/>
              <a:t>‹#›</a:t>
            </a:fld>
            <a:endParaRPr lang="en-HU"/>
          </a:p>
        </p:txBody>
      </p:sp>
    </p:spTree>
    <p:extLst>
      <p:ext uri="{BB962C8B-B14F-4D97-AF65-F5344CB8AC3E}">
        <p14:creationId xmlns:p14="http://schemas.microsoft.com/office/powerpoint/2010/main" val="4126371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E19BF5F-090C-F445-820F-AA79CE7AFF6C}" type="datetimeFigureOut">
              <a:rPr lang="en-HU" smtClean="0"/>
              <a:t>04/18/2024</a:t>
            </a:fld>
            <a:endParaRPr lang="en-HU"/>
          </a:p>
        </p:txBody>
      </p:sp>
      <p:sp>
        <p:nvSpPr>
          <p:cNvPr id="5" name="Footer Placeholder 4"/>
          <p:cNvSpPr>
            <a:spLocks noGrp="1"/>
          </p:cNvSpPr>
          <p:nvPr>
            <p:ph type="ftr" sz="quarter" idx="11"/>
          </p:nvPr>
        </p:nvSpPr>
        <p:spPr/>
        <p:txBody>
          <a:bodyPr/>
          <a:lstStyle/>
          <a:p>
            <a:endParaRPr lang="en-HU"/>
          </a:p>
        </p:txBody>
      </p:sp>
      <p:sp>
        <p:nvSpPr>
          <p:cNvPr id="6" name="Slide Number Placeholder 5"/>
          <p:cNvSpPr>
            <a:spLocks noGrp="1"/>
          </p:cNvSpPr>
          <p:nvPr>
            <p:ph type="sldNum" sz="quarter" idx="12"/>
          </p:nvPr>
        </p:nvSpPr>
        <p:spPr/>
        <p:txBody>
          <a:bodyPr/>
          <a:lstStyle/>
          <a:p>
            <a:fld id="{314DBAED-EFE7-DF4B-8D63-3747D33DB0AC}" type="slidenum">
              <a:rPr lang="en-HU" smtClean="0"/>
              <a:t>‹#›</a:t>
            </a:fld>
            <a:endParaRPr lang="en-HU"/>
          </a:p>
        </p:txBody>
      </p:sp>
    </p:spTree>
    <p:extLst>
      <p:ext uri="{BB962C8B-B14F-4D97-AF65-F5344CB8AC3E}">
        <p14:creationId xmlns:p14="http://schemas.microsoft.com/office/powerpoint/2010/main" val="3394790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E19BF5F-090C-F445-820F-AA79CE7AFF6C}" type="datetimeFigureOut">
              <a:rPr lang="en-HU" smtClean="0"/>
              <a:t>04/18/2024</a:t>
            </a:fld>
            <a:endParaRPr lang="en-HU"/>
          </a:p>
        </p:txBody>
      </p:sp>
      <p:sp>
        <p:nvSpPr>
          <p:cNvPr id="5" name="Footer Placeholder 4"/>
          <p:cNvSpPr>
            <a:spLocks noGrp="1"/>
          </p:cNvSpPr>
          <p:nvPr>
            <p:ph type="ftr" sz="quarter" idx="11"/>
          </p:nvPr>
        </p:nvSpPr>
        <p:spPr/>
        <p:txBody>
          <a:bodyPr/>
          <a:lstStyle/>
          <a:p>
            <a:endParaRPr lang="en-HU"/>
          </a:p>
        </p:txBody>
      </p:sp>
      <p:sp>
        <p:nvSpPr>
          <p:cNvPr id="6" name="Slide Number Placeholder 5"/>
          <p:cNvSpPr>
            <a:spLocks noGrp="1"/>
          </p:cNvSpPr>
          <p:nvPr>
            <p:ph type="sldNum" sz="quarter" idx="12"/>
          </p:nvPr>
        </p:nvSpPr>
        <p:spPr/>
        <p:txBody>
          <a:bodyPr/>
          <a:lstStyle/>
          <a:p>
            <a:fld id="{314DBAED-EFE7-DF4B-8D63-3747D33DB0AC}" type="slidenum">
              <a:rPr lang="en-HU" smtClean="0"/>
              <a:t>‹#›</a:t>
            </a:fld>
            <a:endParaRPr lang="en-HU"/>
          </a:p>
        </p:txBody>
      </p:sp>
    </p:spTree>
    <p:extLst>
      <p:ext uri="{BB962C8B-B14F-4D97-AF65-F5344CB8AC3E}">
        <p14:creationId xmlns:p14="http://schemas.microsoft.com/office/powerpoint/2010/main" val="405453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5E19BF5F-090C-F445-820F-AA79CE7AFF6C}" type="datetimeFigureOut">
              <a:rPr lang="en-HU" smtClean="0"/>
              <a:t>04/18/2024</a:t>
            </a:fld>
            <a:endParaRPr lang="en-HU"/>
          </a:p>
        </p:txBody>
      </p:sp>
      <p:sp>
        <p:nvSpPr>
          <p:cNvPr id="5" name="Footer Placeholder 4"/>
          <p:cNvSpPr>
            <a:spLocks noGrp="1"/>
          </p:cNvSpPr>
          <p:nvPr>
            <p:ph type="ftr" sz="quarter" idx="11"/>
          </p:nvPr>
        </p:nvSpPr>
        <p:spPr/>
        <p:txBody>
          <a:bodyPr/>
          <a:lstStyle/>
          <a:p>
            <a:endParaRPr lang="en-HU"/>
          </a:p>
        </p:txBody>
      </p:sp>
      <p:sp>
        <p:nvSpPr>
          <p:cNvPr id="6" name="Slide Number Placeholder 5"/>
          <p:cNvSpPr>
            <a:spLocks noGrp="1"/>
          </p:cNvSpPr>
          <p:nvPr>
            <p:ph type="sldNum" sz="quarter" idx="12"/>
          </p:nvPr>
        </p:nvSpPr>
        <p:spPr/>
        <p:txBody>
          <a:bodyPr/>
          <a:lstStyle/>
          <a:p>
            <a:fld id="{314DBAED-EFE7-DF4B-8D63-3747D33DB0AC}" type="slidenum">
              <a:rPr lang="en-HU" smtClean="0"/>
              <a:t>‹#›</a:t>
            </a:fld>
            <a:endParaRPr lang="en-HU"/>
          </a:p>
        </p:txBody>
      </p:sp>
    </p:spTree>
    <p:extLst>
      <p:ext uri="{BB962C8B-B14F-4D97-AF65-F5344CB8AC3E}">
        <p14:creationId xmlns:p14="http://schemas.microsoft.com/office/powerpoint/2010/main" val="3510370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E19BF5F-090C-F445-820F-AA79CE7AFF6C}" type="datetimeFigureOut">
              <a:rPr lang="en-HU" smtClean="0"/>
              <a:t>04/18/2024</a:t>
            </a:fld>
            <a:endParaRPr lang="en-HU"/>
          </a:p>
        </p:txBody>
      </p:sp>
      <p:sp>
        <p:nvSpPr>
          <p:cNvPr id="5" name="Footer Placeholder 4"/>
          <p:cNvSpPr>
            <a:spLocks noGrp="1"/>
          </p:cNvSpPr>
          <p:nvPr>
            <p:ph type="ftr" sz="quarter" idx="11"/>
          </p:nvPr>
        </p:nvSpPr>
        <p:spPr/>
        <p:txBody>
          <a:bodyPr/>
          <a:lstStyle/>
          <a:p>
            <a:endParaRPr lang="en-HU"/>
          </a:p>
        </p:txBody>
      </p:sp>
      <p:sp>
        <p:nvSpPr>
          <p:cNvPr id="6" name="Slide Number Placeholder 5"/>
          <p:cNvSpPr>
            <a:spLocks noGrp="1"/>
          </p:cNvSpPr>
          <p:nvPr>
            <p:ph type="sldNum" sz="quarter" idx="12"/>
          </p:nvPr>
        </p:nvSpPr>
        <p:spPr/>
        <p:txBody>
          <a:bodyPr/>
          <a:lstStyle/>
          <a:p>
            <a:fld id="{314DBAED-EFE7-DF4B-8D63-3747D33DB0AC}" type="slidenum">
              <a:rPr lang="en-HU" smtClean="0"/>
              <a:t>‹#›</a:t>
            </a:fld>
            <a:endParaRPr lang="en-HU"/>
          </a:p>
        </p:txBody>
      </p:sp>
    </p:spTree>
    <p:extLst>
      <p:ext uri="{BB962C8B-B14F-4D97-AF65-F5344CB8AC3E}">
        <p14:creationId xmlns:p14="http://schemas.microsoft.com/office/powerpoint/2010/main" val="3122021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5E19BF5F-090C-F445-820F-AA79CE7AFF6C}" type="datetimeFigureOut">
              <a:rPr lang="en-HU" smtClean="0"/>
              <a:t>04/18/2024</a:t>
            </a:fld>
            <a:endParaRPr lang="en-HU"/>
          </a:p>
        </p:txBody>
      </p:sp>
      <p:sp>
        <p:nvSpPr>
          <p:cNvPr id="6" name="Footer Placeholder 5"/>
          <p:cNvSpPr>
            <a:spLocks noGrp="1"/>
          </p:cNvSpPr>
          <p:nvPr>
            <p:ph type="ftr" sz="quarter" idx="11"/>
          </p:nvPr>
        </p:nvSpPr>
        <p:spPr/>
        <p:txBody>
          <a:bodyPr/>
          <a:lstStyle/>
          <a:p>
            <a:endParaRPr lang="en-HU"/>
          </a:p>
        </p:txBody>
      </p:sp>
      <p:sp>
        <p:nvSpPr>
          <p:cNvPr id="7" name="Slide Number Placeholder 6"/>
          <p:cNvSpPr>
            <a:spLocks noGrp="1"/>
          </p:cNvSpPr>
          <p:nvPr>
            <p:ph type="sldNum" sz="quarter" idx="12"/>
          </p:nvPr>
        </p:nvSpPr>
        <p:spPr/>
        <p:txBody>
          <a:bodyPr/>
          <a:lstStyle/>
          <a:p>
            <a:fld id="{314DBAED-EFE7-DF4B-8D63-3747D33DB0AC}" type="slidenum">
              <a:rPr lang="en-HU" smtClean="0"/>
              <a:t>‹#›</a:t>
            </a:fld>
            <a:endParaRPr lang="en-HU"/>
          </a:p>
        </p:txBody>
      </p:sp>
    </p:spTree>
    <p:extLst>
      <p:ext uri="{BB962C8B-B14F-4D97-AF65-F5344CB8AC3E}">
        <p14:creationId xmlns:p14="http://schemas.microsoft.com/office/powerpoint/2010/main" val="617389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5E19BF5F-090C-F445-820F-AA79CE7AFF6C}" type="datetimeFigureOut">
              <a:rPr lang="en-HU" smtClean="0"/>
              <a:t>04/18/2024</a:t>
            </a:fld>
            <a:endParaRPr lang="en-HU"/>
          </a:p>
        </p:txBody>
      </p:sp>
      <p:sp>
        <p:nvSpPr>
          <p:cNvPr id="8" name="Footer Placeholder 7"/>
          <p:cNvSpPr>
            <a:spLocks noGrp="1"/>
          </p:cNvSpPr>
          <p:nvPr>
            <p:ph type="ftr" sz="quarter" idx="11"/>
          </p:nvPr>
        </p:nvSpPr>
        <p:spPr/>
        <p:txBody>
          <a:bodyPr/>
          <a:lstStyle/>
          <a:p>
            <a:endParaRPr lang="en-HU"/>
          </a:p>
        </p:txBody>
      </p:sp>
      <p:sp>
        <p:nvSpPr>
          <p:cNvPr id="9" name="Slide Number Placeholder 8"/>
          <p:cNvSpPr>
            <a:spLocks noGrp="1"/>
          </p:cNvSpPr>
          <p:nvPr>
            <p:ph type="sldNum" sz="quarter" idx="12"/>
          </p:nvPr>
        </p:nvSpPr>
        <p:spPr/>
        <p:txBody>
          <a:bodyPr/>
          <a:lstStyle/>
          <a:p>
            <a:fld id="{314DBAED-EFE7-DF4B-8D63-3747D33DB0AC}" type="slidenum">
              <a:rPr lang="en-HU" smtClean="0"/>
              <a:t>‹#›</a:t>
            </a:fld>
            <a:endParaRPr lang="en-HU"/>
          </a:p>
        </p:txBody>
      </p:sp>
    </p:spTree>
    <p:extLst>
      <p:ext uri="{BB962C8B-B14F-4D97-AF65-F5344CB8AC3E}">
        <p14:creationId xmlns:p14="http://schemas.microsoft.com/office/powerpoint/2010/main" val="2101802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5E19BF5F-090C-F445-820F-AA79CE7AFF6C}" type="datetimeFigureOut">
              <a:rPr lang="en-HU" smtClean="0"/>
              <a:t>04/18/2024</a:t>
            </a:fld>
            <a:endParaRPr lang="en-HU"/>
          </a:p>
        </p:txBody>
      </p:sp>
      <p:sp>
        <p:nvSpPr>
          <p:cNvPr id="4" name="Footer Placeholder 3"/>
          <p:cNvSpPr>
            <a:spLocks noGrp="1"/>
          </p:cNvSpPr>
          <p:nvPr>
            <p:ph type="ftr" sz="quarter" idx="11"/>
          </p:nvPr>
        </p:nvSpPr>
        <p:spPr/>
        <p:txBody>
          <a:bodyPr/>
          <a:lstStyle/>
          <a:p>
            <a:endParaRPr lang="en-HU"/>
          </a:p>
        </p:txBody>
      </p:sp>
      <p:sp>
        <p:nvSpPr>
          <p:cNvPr id="5" name="Slide Number Placeholder 4"/>
          <p:cNvSpPr>
            <a:spLocks noGrp="1"/>
          </p:cNvSpPr>
          <p:nvPr>
            <p:ph type="sldNum" sz="quarter" idx="12"/>
          </p:nvPr>
        </p:nvSpPr>
        <p:spPr/>
        <p:txBody>
          <a:bodyPr/>
          <a:lstStyle/>
          <a:p>
            <a:fld id="{314DBAED-EFE7-DF4B-8D63-3747D33DB0AC}" type="slidenum">
              <a:rPr lang="en-HU" smtClean="0"/>
              <a:t>‹#›</a:t>
            </a:fld>
            <a:endParaRPr lang="en-HU"/>
          </a:p>
        </p:txBody>
      </p:sp>
    </p:spTree>
    <p:extLst>
      <p:ext uri="{BB962C8B-B14F-4D97-AF65-F5344CB8AC3E}">
        <p14:creationId xmlns:p14="http://schemas.microsoft.com/office/powerpoint/2010/main" val="2606586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19BF5F-090C-F445-820F-AA79CE7AFF6C}" type="datetimeFigureOut">
              <a:rPr lang="en-HU" smtClean="0"/>
              <a:t>04/18/2024</a:t>
            </a:fld>
            <a:endParaRPr lang="en-HU"/>
          </a:p>
        </p:txBody>
      </p:sp>
      <p:sp>
        <p:nvSpPr>
          <p:cNvPr id="3" name="Footer Placeholder 2"/>
          <p:cNvSpPr>
            <a:spLocks noGrp="1"/>
          </p:cNvSpPr>
          <p:nvPr>
            <p:ph type="ftr" sz="quarter" idx="11"/>
          </p:nvPr>
        </p:nvSpPr>
        <p:spPr/>
        <p:txBody>
          <a:bodyPr/>
          <a:lstStyle/>
          <a:p>
            <a:endParaRPr lang="en-HU"/>
          </a:p>
        </p:txBody>
      </p:sp>
      <p:sp>
        <p:nvSpPr>
          <p:cNvPr id="4" name="Slide Number Placeholder 3"/>
          <p:cNvSpPr>
            <a:spLocks noGrp="1"/>
          </p:cNvSpPr>
          <p:nvPr>
            <p:ph type="sldNum" sz="quarter" idx="12"/>
          </p:nvPr>
        </p:nvSpPr>
        <p:spPr/>
        <p:txBody>
          <a:bodyPr/>
          <a:lstStyle/>
          <a:p>
            <a:fld id="{314DBAED-EFE7-DF4B-8D63-3747D33DB0AC}" type="slidenum">
              <a:rPr lang="en-HU" smtClean="0"/>
              <a:t>‹#›</a:t>
            </a:fld>
            <a:endParaRPr lang="en-HU"/>
          </a:p>
        </p:txBody>
      </p:sp>
    </p:spTree>
    <p:extLst>
      <p:ext uri="{BB962C8B-B14F-4D97-AF65-F5344CB8AC3E}">
        <p14:creationId xmlns:p14="http://schemas.microsoft.com/office/powerpoint/2010/main" val="2718274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5E19BF5F-090C-F445-820F-AA79CE7AFF6C}" type="datetimeFigureOut">
              <a:rPr lang="en-HU" smtClean="0"/>
              <a:t>04/18/2024</a:t>
            </a:fld>
            <a:endParaRPr lang="en-HU"/>
          </a:p>
        </p:txBody>
      </p:sp>
      <p:sp>
        <p:nvSpPr>
          <p:cNvPr id="6" name="Footer Placeholder 5"/>
          <p:cNvSpPr>
            <a:spLocks noGrp="1"/>
          </p:cNvSpPr>
          <p:nvPr>
            <p:ph type="ftr" sz="quarter" idx="11"/>
          </p:nvPr>
        </p:nvSpPr>
        <p:spPr/>
        <p:txBody>
          <a:bodyPr/>
          <a:lstStyle/>
          <a:p>
            <a:endParaRPr lang="en-HU"/>
          </a:p>
        </p:txBody>
      </p:sp>
      <p:sp>
        <p:nvSpPr>
          <p:cNvPr id="7" name="Slide Number Placeholder 6"/>
          <p:cNvSpPr>
            <a:spLocks noGrp="1"/>
          </p:cNvSpPr>
          <p:nvPr>
            <p:ph type="sldNum" sz="quarter" idx="12"/>
          </p:nvPr>
        </p:nvSpPr>
        <p:spPr/>
        <p:txBody>
          <a:bodyPr/>
          <a:lstStyle/>
          <a:p>
            <a:fld id="{314DBAED-EFE7-DF4B-8D63-3747D33DB0AC}" type="slidenum">
              <a:rPr lang="en-HU" smtClean="0"/>
              <a:t>‹#›</a:t>
            </a:fld>
            <a:endParaRPr lang="en-HU"/>
          </a:p>
        </p:txBody>
      </p:sp>
    </p:spTree>
    <p:extLst>
      <p:ext uri="{BB962C8B-B14F-4D97-AF65-F5344CB8AC3E}">
        <p14:creationId xmlns:p14="http://schemas.microsoft.com/office/powerpoint/2010/main" val="3847405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5E19BF5F-090C-F445-820F-AA79CE7AFF6C}" type="datetimeFigureOut">
              <a:rPr lang="en-HU" smtClean="0"/>
              <a:t>04/18/2024</a:t>
            </a:fld>
            <a:endParaRPr lang="en-HU"/>
          </a:p>
        </p:txBody>
      </p:sp>
      <p:sp>
        <p:nvSpPr>
          <p:cNvPr id="6" name="Footer Placeholder 5"/>
          <p:cNvSpPr>
            <a:spLocks noGrp="1"/>
          </p:cNvSpPr>
          <p:nvPr>
            <p:ph type="ftr" sz="quarter" idx="11"/>
          </p:nvPr>
        </p:nvSpPr>
        <p:spPr/>
        <p:txBody>
          <a:bodyPr/>
          <a:lstStyle/>
          <a:p>
            <a:endParaRPr lang="en-HU"/>
          </a:p>
        </p:txBody>
      </p:sp>
      <p:sp>
        <p:nvSpPr>
          <p:cNvPr id="7" name="Slide Number Placeholder 6"/>
          <p:cNvSpPr>
            <a:spLocks noGrp="1"/>
          </p:cNvSpPr>
          <p:nvPr>
            <p:ph type="sldNum" sz="quarter" idx="12"/>
          </p:nvPr>
        </p:nvSpPr>
        <p:spPr/>
        <p:txBody>
          <a:bodyPr/>
          <a:lstStyle/>
          <a:p>
            <a:fld id="{314DBAED-EFE7-DF4B-8D63-3747D33DB0AC}" type="slidenum">
              <a:rPr lang="en-HU" smtClean="0"/>
              <a:t>‹#›</a:t>
            </a:fld>
            <a:endParaRPr lang="en-HU"/>
          </a:p>
        </p:txBody>
      </p:sp>
    </p:spTree>
    <p:extLst>
      <p:ext uri="{BB962C8B-B14F-4D97-AF65-F5344CB8AC3E}">
        <p14:creationId xmlns:p14="http://schemas.microsoft.com/office/powerpoint/2010/main" val="3881392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5E19BF5F-090C-F445-820F-AA79CE7AFF6C}" type="datetimeFigureOut">
              <a:rPr lang="en-HU" smtClean="0"/>
              <a:t>04/18/2024</a:t>
            </a:fld>
            <a:endParaRPr lang="en-HU"/>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HU"/>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314DBAED-EFE7-DF4B-8D63-3747D33DB0AC}" type="slidenum">
              <a:rPr lang="en-HU" smtClean="0"/>
              <a:t>‹#›</a:t>
            </a:fld>
            <a:endParaRPr lang="en-HU"/>
          </a:p>
        </p:txBody>
      </p:sp>
    </p:spTree>
    <p:extLst>
      <p:ext uri="{BB962C8B-B14F-4D97-AF65-F5344CB8AC3E}">
        <p14:creationId xmlns:p14="http://schemas.microsoft.com/office/powerpoint/2010/main" val="39941673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4.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4433F1A-5768-8AD9-3444-CB70F71DBECA}"/>
              </a:ext>
            </a:extLst>
          </p:cNvPr>
          <p:cNvSpPr txBox="1"/>
          <p:nvPr/>
        </p:nvSpPr>
        <p:spPr>
          <a:xfrm>
            <a:off x="1607566" y="1795759"/>
            <a:ext cx="5952800" cy="707886"/>
          </a:xfrm>
          <a:prstGeom prst="rect">
            <a:avLst/>
          </a:prstGeom>
          <a:noFill/>
        </p:spPr>
        <p:txBody>
          <a:bodyPr wrap="square" rtlCol="0">
            <a:spAutoFit/>
          </a:bodyPr>
          <a:lstStyle/>
          <a:p>
            <a:pPr algn="ctr"/>
            <a:r>
              <a:rPr lang="en-US" sz="2000" b="1" dirty="0">
                <a:solidFill>
                  <a:srgbClr val="1B597B"/>
                </a:solidFill>
                <a:latin typeface="Book Antiqua" panose="02040602050305030304" pitchFamily="18" charset="0"/>
              </a:rPr>
              <a:t>Contract amendment and contract control system in Hungary</a:t>
            </a:r>
            <a:endParaRPr lang="en-HU" sz="2000" b="1" dirty="0">
              <a:solidFill>
                <a:srgbClr val="1B597B"/>
              </a:solidFill>
              <a:latin typeface="Book Antiqua" panose="02040602050305030304" pitchFamily="18" charset="0"/>
            </a:endParaRPr>
          </a:p>
        </p:txBody>
      </p:sp>
      <p:sp>
        <p:nvSpPr>
          <p:cNvPr id="12" name="TextBox 11">
            <a:extLst>
              <a:ext uri="{FF2B5EF4-FFF2-40B4-BE49-F238E27FC236}">
                <a16:creationId xmlns:a16="http://schemas.microsoft.com/office/drawing/2014/main" id="{B52C33A9-82DF-29C5-8BB5-522A52B204AF}"/>
              </a:ext>
            </a:extLst>
          </p:cNvPr>
          <p:cNvSpPr txBox="1"/>
          <p:nvPr/>
        </p:nvSpPr>
        <p:spPr>
          <a:xfrm>
            <a:off x="606056" y="2936752"/>
            <a:ext cx="4888259" cy="938719"/>
          </a:xfrm>
          <a:prstGeom prst="rect">
            <a:avLst/>
          </a:prstGeom>
          <a:noFill/>
        </p:spPr>
        <p:txBody>
          <a:bodyPr wrap="square" rtlCol="0">
            <a:spAutoFit/>
          </a:bodyPr>
          <a:lstStyle/>
          <a:p>
            <a:r>
              <a:rPr lang="hu-HU" sz="1100" b="1" dirty="0">
                <a:solidFill>
                  <a:srgbClr val="1B597B"/>
                </a:solidFill>
                <a:latin typeface="Book Antiqua" panose="02040602050305030304" pitchFamily="18" charset="0"/>
              </a:rPr>
              <a:t>Balázs Bakos</a:t>
            </a:r>
          </a:p>
          <a:p>
            <a:r>
              <a:rPr lang="hu-HU" sz="1100" b="1" dirty="0">
                <a:solidFill>
                  <a:srgbClr val="1B597B"/>
                </a:solidFill>
                <a:latin typeface="Book Antiqua" panose="02040602050305030304" pitchFamily="18" charset="0"/>
              </a:rPr>
              <a:t>Head of </a:t>
            </a:r>
            <a:r>
              <a:rPr lang="hu-HU" sz="1100" b="1" dirty="0" err="1">
                <a:solidFill>
                  <a:srgbClr val="1B597B"/>
                </a:solidFill>
                <a:latin typeface="Book Antiqua" panose="02040602050305030304" pitchFamily="18" charset="0"/>
              </a:rPr>
              <a:t>Department</a:t>
            </a:r>
            <a:endParaRPr lang="hu-HU" sz="1100" b="1" dirty="0">
              <a:solidFill>
                <a:srgbClr val="1B597B"/>
              </a:solidFill>
              <a:latin typeface="Book Antiqua" panose="02040602050305030304" pitchFamily="18" charset="0"/>
            </a:endParaRPr>
          </a:p>
          <a:p>
            <a:r>
              <a:rPr lang="hu-HU" sz="1100" b="1" dirty="0" err="1">
                <a:solidFill>
                  <a:srgbClr val="1B597B"/>
                </a:solidFill>
                <a:latin typeface="Book Antiqua" panose="02040602050305030304" pitchFamily="18" charset="0"/>
              </a:rPr>
              <a:t>Department</a:t>
            </a:r>
            <a:r>
              <a:rPr lang="hu-HU" sz="1100" b="1" dirty="0">
                <a:solidFill>
                  <a:srgbClr val="1B597B"/>
                </a:solidFill>
                <a:latin typeface="Book Antiqua" panose="02040602050305030304" pitchFamily="18" charset="0"/>
              </a:rPr>
              <a:t> </a:t>
            </a:r>
            <a:r>
              <a:rPr lang="hu-HU" sz="1100" b="1" dirty="0" err="1">
                <a:solidFill>
                  <a:srgbClr val="1B597B"/>
                </a:solidFill>
                <a:latin typeface="Book Antiqua" panose="02040602050305030304" pitchFamily="18" charset="0"/>
              </a:rPr>
              <a:t>for</a:t>
            </a:r>
            <a:r>
              <a:rPr lang="hu-HU" sz="1100" b="1" dirty="0">
                <a:solidFill>
                  <a:srgbClr val="1B597B"/>
                </a:solidFill>
                <a:latin typeface="Book Antiqua" panose="02040602050305030304" pitchFamily="18" charset="0"/>
              </a:rPr>
              <a:t> </a:t>
            </a:r>
            <a:r>
              <a:rPr lang="hu-HU" sz="1100" b="1" dirty="0" err="1">
                <a:solidFill>
                  <a:srgbClr val="1B597B"/>
                </a:solidFill>
                <a:latin typeface="Book Antiqua" panose="02040602050305030304" pitchFamily="18" charset="0"/>
              </a:rPr>
              <a:t>the</a:t>
            </a:r>
            <a:r>
              <a:rPr lang="hu-HU" sz="1100" b="1" dirty="0">
                <a:solidFill>
                  <a:srgbClr val="1B597B"/>
                </a:solidFill>
                <a:latin typeface="Book Antiqua" panose="02040602050305030304" pitchFamily="18" charset="0"/>
              </a:rPr>
              <a:t> </a:t>
            </a:r>
            <a:r>
              <a:rPr lang="hu-HU" sz="1100" b="1" dirty="0" err="1">
                <a:solidFill>
                  <a:srgbClr val="1B597B"/>
                </a:solidFill>
                <a:latin typeface="Book Antiqua" panose="02040602050305030304" pitchFamily="18" charset="0"/>
              </a:rPr>
              <a:t>Control</a:t>
            </a:r>
            <a:r>
              <a:rPr lang="hu-HU" sz="1100" b="1" dirty="0">
                <a:solidFill>
                  <a:srgbClr val="1B597B"/>
                </a:solidFill>
                <a:latin typeface="Book Antiqua" panose="02040602050305030304" pitchFamily="18" charset="0"/>
              </a:rPr>
              <a:t> of </a:t>
            </a:r>
            <a:r>
              <a:rPr lang="hu-HU" sz="1100" b="1" dirty="0" err="1" smtClean="0">
                <a:solidFill>
                  <a:srgbClr val="1B597B"/>
                </a:solidFill>
                <a:latin typeface="Book Antiqua" panose="02040602050305030304" pitchFamily="18" charset="0"/>
              </a:rPr>
              <a:t>Contracts</a:t>
            </a:r>
            <a:endParaRPr lang="hu-HU" sz="1100" b="1" dirty="0" smtClean="0">
              <a:solidFill>
                <a:srgbClr val="1B597B"/>
              </a:solidFill>
              <a:latin typeface="Book Antiqua" panose="02040602050305030304" pitchFamily="18" charset="0"/>
            </a:endParaRPr>
          </a:p>
          <a:p>
            <a:r>
              <a:rPr lang="hu-HU" sz="1100" b="1" dirty="0">
                <a:solidFill>
                  <a:srgbClr val="1B597B"/>
                </a:solidFill>
                <a:latin typeface="Book Antiqua" panose="02040602050305030304" pitchFamily="18" charset="0"/>
              </a:rPr>
              <a:t>Public </a:t>
            </a:r>
            <a:r>
              <a:rPr lang="hu-HU" sz="1100" b="1" dirty="0" err="1">
                <a:solidFill>
                  <a:srgbClr val="1B597B"/>
                </a:solidFill>
                <a:latin typeface="Book Antiqua" panose="02040602050305030304" pitchFamily="18" charset="0"/>
              </a:rPr>
              <a:t>Procurement</a:t>
            </a:r>
            <a:r>
              <a:rPr lang="hu-HU" sz="1100" b="1" dirty="0">
                <a:solidFill>
                  <a:srgbClr val="1B597B"/>
                </a:solidFill>
                <a:latin typeface="Book Antiqua" panose="02040602050305030304" pitchFamily="18" charset="0"/>
              </a:rPr>
              <a:t> </a:t>
            </a:r>
            <a:r>
              <a:rPr lang="hu-HU" sz="1100" b="1" dirty="0" err="1">
                <a:solidFill>
                  <a:srgbClr val="1B597B"/>
                </a:solidFill>
                <a:latin typeface="Book Antiqua" panose="02040602050305030304" pitchFamily="18" charset="0"/>
              </a:rPr>
              <a:t>Authority</a:t>
            </a:r>
            <a:endParaRPr lang="hu-HU" sz="1100" b="1" dirty="0">
              <a:solidFill>
                <a:srgbClr val="1B597B"/>
              </a:solidFill>
              <a:latin typeface="Book Antiqua" panose="02040602050305030304" pitchFamily="18" charset="0"/>
            </a:endParaRPr>
          </a:p>
          <a:p>
            <a:endParaRPr lang="en-HU" sz="1100" b="1" dirty="0">
              <a:solidFill>
                <a:srgbClr val="1B597B"/>
              </a:solidFill>
              <a:latin typeface="Book Antiqua" panose="02040602050305030304" pitchFamily="18" charset="0"/>
            </a:endParaRPr>
          </a:p>
        </p:txBody>
      </p:sp>
      <p:sp>
        <p:nvSpPr>
          <p:cNvPr id="16" name="Rectangle 15">
            <a:extLst>
              <a:ext uri="{FF2B5EF4-FFF2-40B4-BE49-F238E27FC236}">
                <a16:creationId xmlns:a16="http://schemas.microsoft.com/office/drawing/2014/main" id="{F9AFFB18-8BDF-3F74-14B5-27EBCF65BA2A}"/>
              </a:ext>
            </a:extLst>
          </p:cNvPr>
          <p:cNvSpPr/>
          <p:nvPr/>
        </p:nvSpPr>
        <p:spPr>
          <a:xfrm>
            <a:off x="696464" y="3814798"/>
            <a:ext cx="228600" cy="10800"/>
          </a:xfrm>
          <a:prstGeom prst="rect">
            <a:avLst/>
          </a:prstGeom>
          <a:solidFill>
            <a:srgbClr val="1B597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HU">
              <a:solidFill>
                <a:srgbClr val="1B597B"/>
              </a:solidFill>
            </a:endParaRPr>
          </a:p>
        </p:txBody>
      </p:sp>
      <p:sp>
        <p:nvSpPr>
          <p:cNvPr id="20" name="TextBox 10">
            <a:extLst>
              <a:ext uri="{FF2B5EF4-FFF2-40B4-BE49-F238E27FC236}">
                <a16:creationId xmlns:a16="http://schemas.microsoft.com/office/drawing/2014/main" id="{7C920647-7446-4C32-95DA-3B7A15C7CFAC}"/>
              </a:ext>
            </a:extLst>
          </p:cNvPr>
          <p:cNvSpPr txBox="1"/>
          <p:nvPr/>
        </p:nvSpPr>
        <p:spPr>
          <a:xfrm>
            <a:off x="610291" y="3970024"/>
            <a:ext cx="4888259" cy="615553"/>
          </a:xfrm>
          <a:prstGeom prst="rect">
            <a:avLst/>
          </a:prstGeom>
          <a:noFill/>
        </p:spPr>
        <p:txBody>
          <a:bodyPr wrap="square" rtlCol="0">
            <a:spAutoFit/>
          </a:bodyPr>
          <a:lstStyle/>
          <a:p>
            <a:r>
              <a:rPr lang="hu-HU" sz="1100" b="1" dirty="0" err="1" smtClean="0">
                <a:solidFill>
                  <a:srgbClr val="1B597B"/>
                </a:solidFill>
                <a:latin typeface="Book Antiqua" panose="02040602050305030304" pitchFamily="18" charset="0"/>
              </a:rPr>
              <a:t>Zagreb</a:t>
            </a:r>
            <a:endParaRPr lang="hu-HU" sz="1100" b="1" dirty="0" smtClean="0">
              <a:solidFill>
                <a:srgbClr val="1B597B"/>
              </a:solidFill>
              <a:latin typeface="Book Antiqua" panose="02040602050305030304" pitchFamily="18" charset="0"/>
            </a:endParaRPr>
          </a:p>
          <a:p>
            <a:r>
              <a:rPr lang="hu-HU" sz="1100" b="1" dirty="0" smtClean="0">
                <a:solidFill>
                  <a:srgbClr val="1B597B"/>
                </a:solidFill>
                <a:latin typeface="Book Antiqua" panose="02040602050305030304" pitchFamily="18" charset="0"/>
              </a:rPr>
              <a:t>23 </a:t>
            </a:r>
            <a:r>
              <a:rPr lang="hu-HU" sz="1100" b="1" dirty="0" err="1" smtClean="0">
                <a:solidFill>
                  <a:srgbClr val="1B597B"/>
                </a:solidFill>
                <a:latin typeface="Book Antiqua" panose="02040602050305030304" pitchFamily="18" charset="0"/>
              </a:rPr>
              <a:t>April</a:t>
            </a:r>
            <a:r>
              <a:rPr lang="hu-HU" sz="1100" b="1" dirty="0" smtClean="0">
                <a:solidFill>
                  <a:srgbClr val="1B597B"/>
                </a:solidFill>
                <a:latin typeface="Book Antiqua" panose="02040602050305030304" pitchFamily="18" charset="0"/>
              </a:rPr>
              <a:t> 2024</a:t>
            </a:r>
            <a:endParaRPr lang="hu-HU" sz="1100" b="1" dirty="0">
              <a:solidFill>
                <a:srgbClr val="1B597B"/>
              </a:solidFill>
              <a:latin typeface="Book Antiqua" panose="02040602050305030304" pitchFamily="18" charset="0"/>
            </a:endParaRPr>
          </a:p>
          <a:p>
            <a:r>
              <a:rPr lang="hu-HU" sz="1200" b="1" dirty="0">
                <a:solidFill>
                  <a:srgbClr val="1B597B"/>
                </a:solidFill>
                <a:latin typeface="Book Antiqua" panose="02040602050305030304" pitchFamily="18" charset="0"/>
              </a:rPr>
              <a:t> </a:t>
            </a:r>
            <a:r>
              <a:rPr lang="en-US" sz="1200" b="1" dirty="0">
                <a:solidFill>
                  <a:srgbClr val="1B597B"/>
                </a:solidFill>
                <a:latin typeface="Book Antiqua" panose="02040602050305030304" pitchFamily="18" charset="0"/>
              </a:rPr>
              <a:t> </a:t>
            </a:r>
          </a:p>
        </p:txBody>
      </p:sp>
      <p:pic>
        <p:nvPicPr>
          <p:cNvPr id="22" name="Kép 21" descr="A képen szöveg, clipart, képernyőkép látható&#10;&#10;Automatikusan generált leírás">
            <a:extLst>
              <a:ext uri="{FF2B5EF4-FFF2-40B4-BE49-F238E27FC236}">
                <a16:creationId xmlns:a16="http://schemas.microsoft.com/office/drawing/2014/main" id="{FCDFA64D-90C2-4E42-BE99-9D7333E27A22}"/>
              </a:ext>
            </a:extLst>
          </p:cNvPr>
          <p:cNvPicPr>
            <a:picLocks noChangeAspect="1"/>
          </p:cNvPicPr>
          <p:nvPr/>
        </p:nvPicPr>
        <p:blipFill>
          <a:blip r:embed="rId3"/>
          <a:stretch>
            <a:fillRect/>
          </a:stretch>
        </p:blipFill>
        <p:spPr>
          <a:xfrm>
            <a:off x="463261" y="4525043"/>
            <a:ext cx="1043084" cy="492443"/>
          </a:xfrm>
          <a:prstGeom prst="rect">
            <a:avLst/>
          </a:prstGeom>
        </p:spPr>
      </p:pic>
    </p:spTree>
    <p:extLst>
      <p:ext uri="{BB962C8B-B14F-4D97-AF65-F5344CB8AC3E}">
        <p14:creationId xmlns:p14="http://schemas.microsoft.com/office/powerpoint/2010/main" val="2402830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463260" y="1004822"/>
            <a:ext cx="8275983" cy="3342453"/>
          </a:xfrm>
          <a:prstGeom prst="rect">
            <a:avLst/>
          </a:prstGeom>
          <a:noFill/>
        </p:spPr>
        <p:txBody>
          <a:bodyPr wrap="square" rtlCol="0">
            <a:spAutoFit/>
          </a:bodyPr>
          <a:lstStyle/>
          <a:p>
            <a:pPr marL="285750" indent="-285750" algn="just">
              <a:lnSpc>
                <a:spcPct val="120000"/>
              </a:lnSpc>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The Hungarian public procurement system and the control of public procurement is complex, the control of public contracts carried out by the Public Procurement Authority is just a part of this system.  </a:t>
            </a:r>
          </a:p>
          <a:p>
            <a:pPr marL="285750" indent="-285750" algn="just">
              <a:lnSpc>
                <a:spcPct val="120000"/>
              </a:lnSpc>
              <a:buFont typeface="Arial" panose="020B0604020202020204" pitchFamily="34" charset="0"/>
              <a:buChar char="•"/>
            </a:pPr>
            <a:endPar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285750" indent="-285750" algn="just">
              <a:lnSpc>
                <a:spcPct val="120000"/>
              </a:lnSpc>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Public contracts are not controlled solely by the Authority and its procedure does not cover all public contracts concluded. The compliance of public contracts is primarily the liability of the contracting authority.</a:t>
            </a:r>
          </a:p>
          <a:p>
            <a:pPr marL="285750" indent="-285750" algn="just">
              <a:lnSpc>
                <a:spcPct val="120000"/>
              </a:lnSpc>
              <a:buFont typeface="Arial" panose="020B0604020202020204" pitchFamily="34" charset="0"/>
              <a:buChar char="•"/>
            </a:pPr>
            <a:endPar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285750" indent="-285750" algn="just">
              <a:lnSpc>
                <a:spcPct val="120000"/>
              </a:lnSpc>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The contracts to be controlled are selected based on specific criteria, additionally, the number of contracts controlled in the given year will be complete based on notifications, official detections (during the year).</a:t>
            </a: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304765"/>
            <a:ext cx="7969081" cy="707886"/>
          </a:xfrm>
          <a:prstGeom prst="rect">
            <a:avLst/>
          </a:prstGeom>
          <a:noFill/>
        </p:spPr>
        <p:txBody>
          <a:bodyPr wrap="square" rtlCol="0">
            <a:spAutoFit/>
          </a:bodyPr>
          <a:lstStyle/>
          <a:p>
            <a:r>
              <a:rPr lang="en-GB"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The contract control procedure of the Public Procurement Authority</a:t>
            </a:r>
          </a:p>
        </p:txBody>
      </p:sp>
    </p:spTree>
    <p:extLst>
      <p:ext uri="{BB962C8B-B14F-4D97-AF65-F5344CB8AC3E}">
        <p14:creationId xmlns:p14="http://schemas.microsoft.com/office/powerpoint/2010/main" val="2300157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440281" y="1019124"/>
            <a:ext cx="8275983" cy="3914405"/>
          </a:xfrm>
          <a:prstGeom prst="rect">
            <a:avLst/>
          </a:prstGeom>
          <a:noFill/>
        </p:spPr>
        <p:txBody>
          <a:bodyPr wrap="square" rtlCol="0">
            <a:spAutoFit/>
          </a:bodyPr>
          <a:lstStyle/>
          <a:p>
            <a:pPr marL="285750" indent="-285750" algn="just">
              <a:lnSpc>
                <a:spcPct val="120000"/>
              </a:lnSpc>
              <a:buFont typeface="Arial" panose="020B0604020202020204" pitchFamily="34" charset="0"/>
              <a:buChar char="•"/>
            </a:pP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The breakdown of the department, controls:</a:t>
            </a:r>
          </a:p>
          <a:p>
            <a:pPr marL="742950" lvl="1" indent="-285750" algn="just">
              <a:lnSpc>
                <a:spcPct val="120000"/>
              </a:lnSpc>
              <a:buFont typeface="Courier New" panose="02070309020205020404" pitchFamily="49" charset="0"/>
              <a:buChar char="o"/>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15 persons, out of which </a:t>
            </a: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9</a:t>
            </a: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 controllers, </a:t>
            </a:r>
          </a:p>
          <a:p>
            <a:pPr marL="742950" lvl="1" indent="-285750" algn="just">
              <a:lnSpc>
                <a:spcPct val="120000"/>
              </a:lnSpc>
              <a:buFont typeface="Courier New" panose="02070309020205020404" pitchFamily="49" charset="0"/>
              <a:buChar char="o"/>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about 170 cases annually, out of which </a:t>
            </a: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90-100 control of contracts</a:t>
            </a:r>
            <a:endParaRPr lang="hu-HU" sz="16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lvl="1" algn="just">
              <a:lnSpc>
                <a:spcPct val="120000"/>
              </a:lnSpc>
            </a:pPr>
            <a:endPar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285750" indent="-285750" algn="just">
              <a:lnSpc>
                <a:spcPct val="120000"/>
              </a:lnSpc>
              <a:buFont typeface="Arial" panose="020B0604020202020204" pitchFamily="34" charset="0"/>
              <a:buChar char="•"/>
            </a:pPr>
            <a:r>
              <a:rPr lang="hu-HU"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The </a:t>
            </a:r>
            <a:r>
              <a:rPr lang="hu-HU" sz="16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operation</a:t>
            </a:r>
            <a:r>
              <a:rPr lang="hu-HU"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 of the </a:t>
            </a:r>
            <a:r>
              <a:rPr lang="hu-HU" sz="16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department</a:t>
            </a:r>
            <a:endPar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742950" lvl="1" indent="-285750" algn="just">
              <a:lnSpc>
                <a:spcPct val="120000"/>
              </a:lnSpc>
              <a:buFont typeface="Courier New" panose="02070309020205020404" pitchFamily="49" charset="0"/>
              <a:buChar char="o"/>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The controls are carried out by the colleagues individually, new colleagues are supervised by mentor, based on checklists. </a:t>
            </a:r>
          </a:p>
          <a:p>
            <a:pPr marL="742950" lvl="1" indent="-285750" algn="just">
              <a:lnSpc>
                <a:spcPct val="120000"/>
              </a:lnSpc>
              <a:buFont typeface="Courier New" panose="02070309020205020404" pitchFamily="49" charset="0"/>
              <a:buChar char="o"/>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Reports are made about the cases daily/weekly. The direction of the control is set by the head of the department based on those revealed by the colleague.</a:t>
            </a:r>
          </a:p>
          <a:p>
            <a:pPr marL="742950" lvl="1" indent="-285750" algn="just">
              <a:lnSpc>
                <a:spcPct val="120000"/>
              </a:lnSpc>
              <a:buFont typeface="Courier New" panose="02070309020205020404" pitchFamily="49" charset="0"/>
              <a:buChar char="o"/>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Considering the specificities of the cases, clarification of the facts/cross-examination other than typical questions/data requests may also occur.</a:t>
            </a:r>
          </a:p>
          <a:p>
            <a:pPr algn="just">
              <a:lnSpc>
                <a:spcPct val="120000"/>
              </a:lnSpc>
            </a:pPr>
            <a:endParaRPr lang="hu-HU" sz="16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algn="just">
              <a:lnSpc>
                <a:spcPct val="120000"/>
              </a:lnSpc>
            </a:pPr>
            <a:r>
              <a:rPr lang="hu-HU"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304765"/>
            <a:ext cx="7969081" cy="707886"/>
          </a:xfrm>
          <a:prstGeom prst="rect">
            <a:avLst/>
          </a:prstGeom>
          <a:noFill/>
        </p:spPr>
        <p:txBody>
          <a:bodyPr wrap="square" rtlCol="0">
            <a:spAutoFit/>
          </a:bodyPr>
          <a:lstStyle/>
          <a:p>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The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control</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procedure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Public Procurement Authority</a:t>
            </a:r>
          </a:p>
        </p:txBody>
      </p:sp>
    </p:spTree>
    <p:extLst>
      <p:ext uri="{BB962C8B-B14F-4D97-AF65-F5344CB8AC3E}">
        <p14:creationId xmlns:p14="http://schemas.microsoft.com/office/powerpoint/2010/main" val="248100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342273" y="220300"/>
            <a:ext cx="7969081" cy="400110"/>
          </a:xfrm>
          <a:prstGeom prst="rect">
            <a:avLst/>
          </a:prstGeom>
          <a:noFill/>
        </p:spPr>
        <p:txBody>
          <a:bodyPr wrap="square" rtlCol="0">
            <a:spAutoFit/>
          </a:bodyPr>
          <a:lstStyle/>
          <a:p>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Types</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control</a:t>
            </a:r>
            <a:endPar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pic>
        <p:nvPicPr>
          <p:cNvPr id="3" name="Kép 2"/>
          <p:cNvPicPr>
            <a:picLocks noChangeAspect="1"/>
          </p:cNvPicPr>
          <p:nvPr/>
        </p:nvPicPr>
        <p:blipFill>
          <a:blip r:embed="rId5"/>
          <a:stretch>
            <a:fillRect/>
          </a:stretch>
        </p:blipFill>
        <p:spPr>
          <a:xfrm>
            <a:off x="2279131" y="624840"/>
            <a:ext cx="4532507" cy="3918315"/>
          </a:xfrm>
          <a:prstGeom prst="rect">
            <a:avLst/>
          </a:prstGeom>
        </p:spPr>
      </p:pic>
    </p:spTree>
    <p:extLst>
      <p:ext uri="{BB962C8B-B14F-4D97-AF65-F5344CB8AC3E}">
        <p14:creationId xmlns:p14="http://schemas.microsoft.com/office/powerpoint/2010/main" val="1599145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463260" y="909536"/>
            <a:ext cx="8275983" cy="3693832"/>
          </a:xfrm>
          <a:prstGeom prst="rect">
            <a:avLst/>
          </a:prstGeom>
          <a:noFill/>
        </p:spPr>
        <p:txBody>
          <a:bodyPr wrap="square" rtlCol="0">
            <a:spAutoFit/>
          </a:bodyPr>
          <a:lstStyle/>
          <a:p>
            <a:pPr algn="just">
              <a:lnSpc>
                <a:spcPct val="120000"/>
              </a:lnSpc>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The control competence of the Authority (the compliance of negotiated procedures without prior publication, control of notices) : </a:t>
            </a:r>
          </a:p>
          <a:p>
            <a:pPr marL="914400" lvl="1" indent="-457200" algn="just">
              <a:lnSpc>
                <a:spcPct val="120000"/>
              </a:lnSpc>
            </a:pP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The control of public contracts:</a:t>
            </a:r>
            <a:endPar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914400" lvl="1" indent="-457200" algn="just">
              <a:lnSpc>
                <a:spcPct val="120000"/>
              </a:lnSpc>
              <a:buFont typeface="Arial" panose="020B0604020202020204" pitchFamily="34" charset="0"/>
              <a:buChar char="•"/>
            </a:pP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performance, </a:t>
            </a:r>
          </a:p>
          <a:p>
            <a:pPr marL="914400" lvl="1" indent="-457200" algn="just">
              <a:lnSpc>
                <a:spcPct val="120000"/>
              </a:lnSpc>
              <a:buFont typeface="Arial" panose="020B0604020202020204" pitchFamily="34" charset="0"/>
              <a:buChar char="•"/>
            </a:pP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amendment,</a:t>
            </a:r>
          </a:p>
          <a:p>
            <a:pPr marL="914400" lvl="1" indent="-457200" algn="just">
              <a:lnSpc>
                <a:spcPct val="120000"/>
              </a:lnSpc>
              <a:buFont typeface="Arial" panose="020B0604020202020204" pitchFamily="34" charset="0"/>
              <a:buChar char="•"/>
            </a:pPr>
            <a:r>
              <a:rPr lang="hu-HU" sz="1400" dirty="0">
                <a:solidFill>
                  <a:srgbClr val="1B597B"/>
                </a:solidFill>
                <a:latin typeface="Book Antiqua" panose="02040602050305030304" pitchFamily="18" charset="0"/>
                <a:ea typeface="Ebrima" panose="02000000000000000000" pitchFamily="2" charset="0"/>
                <a:cs typeface="Ebrima" panose="02000000000000000000" pitchFamily="2" charset="0"/>
              </a:rPr>
              <a:t>d</a:t>
            </a:r>
            <a:r>
              <a:rPr lang="en-GB" sz="1400" dirty="0" err="1">
                <a:solidFill>
                  <a:srgbClr val="1B597B"/>
                </a:solidFill>
                <a:latin typeface="Book Antiqua" panose="02040602050305030304" pitchFamily="18" charset="0"/>
                <a:ea typeface="Ebrima" panose="02000000000000000000" pitchFamily="2" charset="0"/>
                <a:cs typeface="Ebrima" panose="02000000000000000000" pitchFamily="2" charset="0"/>
              </a:rPr>
              <a:t>etection</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 of the </a:t>
            </a:r>
            <a:r>
              <a:rPr lang="en-GB" sz="1400" i="1" dirty="0">
                <a:solidFill>
                  <a:srgbClr val="1B597B"/>
                </a:solidFill>
                <a:latin typeface="Book Antiqua" panose="02040602050305030304" pitchFamily="18" charset="0"/>
                <a:ea typeface="Ebrima" panose="02000000000000000000" pitchFamily="2" charset="0"/>
                <a:cs typeface="Ebrima" panose="02000000000000000000" pitchFamily="2" charset="0"/>
              </a:rPr>
              <a:t>related</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 public procurement infringements</a:t>
            </a:r>
          </a:p>
          <a:p>
            <a:pPr lvl="1" algn="just">
              <a:lnSpc>
                <a:spcPct val="120000"/>
              </a:lnSpc>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Initiation of legal review procedures</a:t>
            </a:r>
          </a:p>
          <a:p>
            <a:pPr lvl="1" algn="just">
              <a:lnSpc>
                <a:spcPct val="120000"/>
              </a:lnSpc>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Initiation of a trial if the contract amendment is considered null and void </a:t>
            </a:r>
          </a:p>
          <a:p>
            <a:pPr marL="914400" lvl="1" indent="-457200" algn="just">
              <a:lnSpc>
                <a:spcPct val="120000"/>
              </a:lnSpc>
              <a:buFont typeface="Arial" panose="020B0604020202020204" pitchFamily="34" charset="0"/>
              <a:buChar char="•"/>
            </a:pPr>
            <a:r>
              <a:rPr lang="hu-HU" sz="1400" dirty="0">
                <a:solidFill>
                  <a:srgbClr val="1B597B"/>
                </a:solidFill>
                <a:latin typeface="Book Antiqua" panose="02040602050305030304" pitchFamily="18" charset="0"/>
                <a:ea typeface="Ebrima" panose="02000000000000000000" pitchFamily="2" charset="0"/>
                <a:cs typeface="Ebrima" panose="02000000000000000000" pitchFamily="2" charset="0"/>
              </a:rPr>
              <a:t>c</a:t>
            </a:r>
            <a:r>
              <a:rPr lang="en-GB" sz="1400" dirty="0" err="1">
                <a:solidFill>
                  <a:srgbClr val="1B597B"/>
                </a:solidFill>
                <a:latin typeface="Book Antiqua" panose="02040602050305030304" pitchFamily="18" charset="0"/>
                <a:ea typeface="Ebrima" panose="02000000000000000000" pitchFamily="2" charset="0"/>
                <a:cs typeface="Ebrima" panose="02000000000000000000" pitchFamily="2" charset="0"/>
              </a:rPr>
              <a:t>ontract</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 violation</a:t>
            </a:r>
          </a:p>
          <a:p>
            <a:pPr marL="914400" lvl="1" indent="-457200" algn="just">
              <a:lnSpc>
                <a:spcPct val="120000"/>
              </a:lnSpc>
              <a:buFont typeface="Arial" panose="020B0604020202020204" pitchFamily="34" charset="0"/>
              <a:buChar char="•"/>
            </a:pPr>
            <a:r>
              <a:rPr lang="hu-HU" sz="1400" dirty="0">
                <a:solidFill>
                  <a:srgbClr val="1B597B"/>
                </a:solidFill>
                <a:latin typeface="Book Antiqua" panose="02040602050305030304" pitchFamily="18" charset="0"/>
                <a:ea typeface="Ebrima" panose="02000000000000000000" pitchFamily="2" charset="0"/>
                <a:cs typeface="Ebrima" panose="02000000000000000000" pitchFamily="2" charset="0"/>
              </a:rPr>
              <a:t>a</a:t>
            </a:r>
            <a:r>
              <a:rPr lang="en-GB" sz="1400" dirty="0" err="1">
                <a:solidFill>
                  <a:srgbClr val="1B597B"/>
                </a:solidFill>
                <a:latin typeface="Book Antiqua" panose="02040602050305030304" pitchFamily="18" charset="0"/>
                <a:ea typeface="Ebrima" panose="02000000000000000000" pitchFamily="2" charset="0"/>
                <a:cs typeface="Ebrima" panose="02000000000000000000" pitchFamily="2" charset="0"/>
              </a:rPr>
              <a:t>bsorbance</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 of the cost of additional work</a:t>
            </a:r>
          </a:p>
          <a:p>
            <a:pPr marL="914400" lvl="1" indent="-457200" algn="just">
              <a:lnSpc>
                <a:spcPct val="120000"/>
              </a:lnSpc>
              <a:buFont typeface="Arial" panose="020B0604020202020204" pitchFamily="34" charset="0"/>
              <a:buChar char="•"/>
            </a:pPr>
            <a:r>
              <a:rPr lang="hu-HU" sz="1400" dirty="0">
                <a:solidFill>
                  <a:srgbClr val="1B597B"/>
                </a:solidFill>
                <a:latin typeface="Book Antiqua" panose="02040602050305030304" pitchFamily="18" charset="0"/>
                <a:ea typeface="Ebrima" panose="02000000000000000000" pitchFamily="2" charset="0"/>
                <a:cs typeface="Ebrima" panose="02000000000000000000" pitchFamily="2" charset="0"/>
              </a:rPr>
              <a:t>t</a:t>
            </a:r>
            <a:r>
              <a:rPr lang="en-GB" sz="1400" dirty="0" err="1">
                <a:solidFill>
                  <a:srgbClr val="1B597B"/>
                </a:solidFill>
                <a:latin typeface="Book Antiqua" panose="02040602050305030304" pitchFamily="18" charset="0"/>
                <a:ea typeface="Ebrima" panose="02000000000000000000" pitchFamily="2" charset="0"/>
                <a:cs typeface="Ebrima" panose="02000000000000000000" pitchFamily="2" charset="0"/>
              </a:rPr>
              <a:t>aking</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 of unjustified risk</a:t>
            </a:r>
          </a:p>
          <a:p>
            <a:pPr algn="just">
              <a:lnSpc>
                <a:spcPct val="120000"/>
              </a:lnSpc>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	Notification of other authorities</a:t>
            </a:r>
          </a:p>
          <a:p>
            <a:pPr marL="914400" lvl="1" indent="-457200" algn="just">
              <a:lnSpc>
                <a:spcPct val="120000"/>
              </a:lnSpc>
            </a:pPr>
            <a:endParaRPr lang="hu-HU" sz="16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304765"/>
            <a:ext cx="7969081" cy="707886"/>
          </a:xfrm>
          <a:prstGeom prst="rect">
            <a:avLst/>
          </a:prstGeom>
          <a:noFill/>
        </p:spPr>
        <p:txBody>
          <a:bodyPr wrap="square" rtlCol="0">
            <a:spAutoFit/>
          </a:bodyPr>
          <a:lstStyle/>
          <a:p>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The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control</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procedure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Public Procurement Authority</a:t>
            </a:r>
          </a:p>
        </p:txBody>
      </p:sp>
      <p:sp>
        <p:nvSpPr>
          <p:cNvPr id="2" name="Nyíl: jobbra mutató 1">
            <a:extLst>
              <a:ext uri="{FF2B5EF4-FFF2-40B4-BE49-F238E27FC236}">
                <a16:creationId xmlns:a16="http://schemas.microsoft.com/office/drawing/2014/main" id="{7AF5325E-3C9D-5D3F-93B1-B4B1D4FC311B}"/>
              </a:ext>
            </a:extLst>
          </p:cNvPr>
          <p:cNvSpPr/>
          <p:nvPr/>
        </p:nvSpPr>
        <p:spPr>
          <a:xfrm>
            <a:off x="543541" y="2658456"/>
            <a:ext cx="268260" cy="227024"/>
          </a:xfrm>
          <a:prstGeom prst="rightArrow">
            <a:avLst/>
          </a:prstGeom>
          <a:solidFill>
            <a:schemeClr val="bg1"/>
          </a:solidFill>
          <a:ln>
            <a:solidFill>
              <a:srgbClr val="1B597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 name="Nyíl: jobbra mutató 5">
            <a:extLst>
              <a:ext uri="{FF2B5EF4-FFF2-40B4-BE49-F238E27FC236}">
                <a16:creationId xmlns:a16="http://schemas.microsoft.com/office/drawing/2014/main" id="{B36B752D-BEAC-6E42-4983-707C006192E9}"/>
              </a:ext>
            </a:extLst>
          </p:cNvPr>
          <p:cNvSpPr/>
          <p:nvPr/>
        </p:nvSpPr>
        <p:spPr>
          <a:xfrm>
            <a:off x="543541" y="2948506"/>
            <a:ext cx="268260" cy="227024"/>
          </a:xfrm>
          <a:prstGeom prst="rightArrow">
            <a:avLst/>
          </a:prstGeom>
          <a:solidFill>
            <a:schemeClr val="bg1"/>
          </a:solidFill>
          <a:ln>
            <a:solidFill>
              <a:srgbClr val="1B597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7" name="Nyíl: jobbra mutató 6">
            <a:extLst>
              <a:ext uri="{FF2B5EF4-FFF2-40B4-BE49-F238E27FC236}">
                <a16:creationId xmlns:a16="http://schemas.microsoft.com/office/drawing/2014/main" id="{81C021B1-50B4-CAB8-43F3-85FC98EDA669}"/>
              </a:ext>
            </a:extLst>
          </p:cNvPr>
          <p:cNvSpPr/>
          <p:nvPr/>
        </p:nvSpPr>
        <p:spPr>
          <a:xfrm>
            <a:off x="543541" y="4013440"/>
            <a:ext cx="268260" cy="227024"/>
          </a:xfrm>
          <a:prstGeom prst="rightArrow">
            <a:avLst/>
          </a:prstGeom>
          <a:solidFill>
            <a:schemeClr val="bg1"/>
          </a:solidFill>
          <a:ln>
            <a:solidFill>
              <a:srgbClr val="1B597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18036714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173175" y="1073497"/>
            <a:ext cx="8275983" cy="4228850"/>
          </a:xfrm>
          <a:prstGeom prst="rect">
            <a:avLst/>
          </a:prstGeom>
          <a:noFill/>
        </p:spPr>
        <p:txBody>
          <a:bodyPr wrap="square" rtlCol="0">
            <a:spAutoFit/>
          </a:bodyPr>
          <a:lstStyle/>
          <a:p>
            <a:pPr lvl="1" algn="just">
              <a:lnSpc>
                <a:spcPct val="120000"/>
              </a:lnSpc>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The main goal of the control: compliance with the </a:t>
            </a:r>
            <a:r>
              <a:rPr lang="en-GB" sz="1600" b="1" i="1" dirty="0">
                <a:solidFill>
                  <a:srgbClr val="1B597B"/>
                </a:solidFill>
                <a:latin typeface="Book Antiqua" panose="02040602050305030304" pitchFamily="18" charset="0"/>
                <a:ea typeface="Ebrima" panose="02000000000000000000" pitchFamily="2" charset="0"/>
                <a:cs typeface="Ebrima" panose="02000000000000000000" pitchFamily="2" charset="0"/>
              </a:rPr>
              <a:t>conditions disclosed in the public procurement procedure</a:t>
            </a: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 e.g.:</a:t>
            </a:r>
          </a:p>
          <a:p>
            <a:pPr marL="1200150" lvl="2" indent="-285750" algn="just">
              <a:lnSpc>
                <a:spcPct val="120000"/>
              </a:lnSpc>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Performance within deadline</a:t>
            </a:r>
          </a:p>
          <a:p>
            <a:pPr marL="1200150" lvl="2" indent="-285750" algn="just">
              <a:lnSpc>
                <a:spcPct val="120000"/>
              </a:lnSpc>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Performance at the price set in the contract</a:t>
            </a:r>
          </a:p>
          <a:p>
            <a:pPr marL="1200150" lvl="2" indent="-285750" algn="just">
              <a:lnSpc>
                <a:spcPct val="120000"/>
              </a:lnSpc>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Fulfilment of the suitability criteria</a:t>
            </a:r>
          </a:p>
          <a:p>
            <a:pPr marL="1200150" lvl="2" indent="-285750" algn="just">
              <a:lnSpc>
                <a:spcPct val="120000"/>
              </a:lnSpc>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Involvement/replacement of experts</a:t>
            </a:r>
          </a:p>
          <a:p>
            <a:pPr marL="1200150" lvl="2" indent="-285750" algn="just">
              <a:lnSpc>
                <a:spcPct val="120000"/>
              </a:lnSpc>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Performance with the products/material/services included in the offer or with their equivalents</a:t>
            </a:r>
          </a:p>
          <a:p>
            <a:pPr marL="1200150" lvl="2" indent="-285750" algn="just">
              <a:lnSpc>
                <a:spcPct val="120000"/>
              </a:lnSpc>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Compliant involvement, payment of subcontractors</a:t>
            </a:r>
          </a:p>
          <a:p>
            <a:pPr marL="1200150" lvl="2" indent="-285750" algn="just">
              <a:lnSpc>
                <a:spcPct val="120000"/>
              </a:lnSpc>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Compliance with the special (potentially </a:t>
            </a:r>
            <a:r>
              <a:rPr lang="hu-HU" sz="1600" dirty="0" err="1">
                <a:solidFill>
                  <a:srgbClr val="1B597B"/>
                </a:solidFill>
                <a:latin typeface="Book Antiqua" panose="02040602050305030304" pitchFamily="18" charset="0"/>
                <a:ea typeface="Ebrima" panose="02000000000000000000" pitchFamily="2" charset="0"/>
                <a:cs typeface="Ebrima" panose="02000000000000000000" pitchFamily="2" charset="0"/>
              </a:rPr>
              <a:t>r</a:t>
            </a:r>
            <a:r>
              <a:rPr lang="en-GB" sz="1600" dirty="0" err="1">
                <a:solidFill>
                  <a:srgbClr val="1B597B"/>
                </a:solidFill>
                <a:latin typeface="Book Antiqua" panose="02040602050305030304" pitchFamily="18" charset="0"/>
                <a:ea typeface="Ebrima" panose="02000000000000000000" pitchFamily="2" charset="0"/>
                <a:cs typeface="Ebrima" panose="02000000000000000000" pitchFamily="2" charset="0"/>
              </a:rPr>
              <a:t>estrictive</a:t>
            </a: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 conditions set by </a:t>
            </a:r>
            <a:endParaRPr lang="hu-HU" sz="16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lvl="2" algn="just">
              <a:lnSpc>
                <a:spcPct val="120000"/>
              </a:lnSpc>
            </a:pPr>
            <a:r>
              <a:rPr lang="hu-HU" sz="1600"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the contracting authority during the performance </a:t>
            </a:r>
          </a:p>
          <a:p>
            <a:pPr marL="742950" lvl="1" indent="-285750" algn="just">
              <a:lnSpc>
                <a:spcPct val="120000"/>
              </a:lnSpc>
              <a:buFont typeface="Arial" panose="020B0604020202020204" pitchFamily="34" charset="0"/>
              <a:buChar char="•"/>
            </a:pPr>
            <a:endParaRPr lang="hu-HU" sz="16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lvl="1" algn="just">
              <a:lnSpc>
                <a:spcPct val="120000"/>
              </a:lnSpc>
            </a:pPr>
            <a:endParaRPr lang="hu-HU" sz="16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lvl="1" algn="just">
              <a:lnSpc>
                <a:spcPct val="120000"/>
              </a:lnSpc>
            </a:pPr>
            <a:r>
              <a:rPr lang="hu-HU" sz="1600" dirty="0">
                <a:solidFill>
                  <a:srgbClr val="1B597B"/>
                </a:solidFill>
                <a:latin typeface="Book Antiqua" panose="02040602050305030304" pitchFamily="18" charset="0"/>
                <a:ea typeface="Ebrima" panose="02000000000000000000" pitchFamily="2" charset="0"/>
                <a:cs typeface="Ebrima" panose="02000000000000000000" pitchFamily="2" charset="0"/>
              </a:rPr>
              <a:t> </a:t>
            </a: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304765"/>
            <a:ext cx="7969081" cy="707886"/>
          </a:xfrm>
          <a:prstGeom prst="rect">
            <a:avLst/>
          </a:prstGeom>
          <a:noFill/>
        </p:spPr>
        <p:txBody>
          <a:bodyPr wrap="square" rtlCol="0">
            <a:spAutoFit/>
          </a:bodyPr>
          <a:lstStyle/>
          <a:p>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The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control</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procedure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Public Procurement Authority</a:t>
            </a:r>
          </a:p>
        </p:txBody>
      </p:sp>
    </p:spTree>
    <p:extLst>
      <p:ext uri="{BB962C8B-B14F-4D97-AF65-F5344CB8AC3E}">
        <p14:creationId xmlns:p14="http://schemas.microsoft.com/office/powerpoint/2010/main" val="3333813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274284" y="1339928"/>
            <a:ext cx="8275983" cy="3342453"/>
          </a:xfrm>
          <a:prstGeom prst="rect">
            <a:avLst/>
          </a:prstGeom>
          <a:noFill/>
        </p:spPr>
        <p:txBody>
          <a:bodyPr wrap="square" rtlCol="0">
            <a:spAutoFit/>
          </a:bodyPr>
          <a:lstStyle/>
          <a:p>
            <a:pPr lvl="1" algn="just">
              <a:lnSpc>
                <a:spcPct val="120000"/>
              </a:lnSpc>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The main goal of the control: compliance with the </a:t>
            </a:r>
            <a:r>
              <a:rPr lang="en-GB" sz="1600" b="1" i="1" dirty="0">
                <a:solidFill>
                  <a:srgbClr val="1B597B"/>
                </a:solidFill>
                <a:latin typeface="Book Antiqua" panose="02040602050305030304" pitchFamily="18" charset="0"/>
                <a:ea typeface="Ebrima" panose="02000000000000000000" pitchFamily="2" charset="0"/>
                <a:cs typeface="Ebrima" panose="02000000000000000000" pitchFamily="2" charset="0"/>
              </a:rPr>
              <a:t>conditions disclosed in the public procurement procedure</a:t>
            </a: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 e.g.:</a:t>
            </a:r>
          </a:p>
          <a:p>
            <a:pPr marL="742950" lvl="1" indent="-285750" algn="just">
              <a:lnSpc>
                <a:spcPct val="120000"/>
              </a:lnSpc>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Did the contracting authority control, document the performance of the contract</a:t>
            </a:r>
          </a:p>
          <a:p>
            <a:pPr marL="742950" lvl="1" indent="-285750" algn="just">
              <a:lnSpc>
                <a:spcPct val="120000"/>
              </a:lnSpc>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Was the amendment of the contract compliant</a:t>
            </a:r>
          </a:p>
          <a:p>
            <a:pPr marL="742950" lvl="1" indent="-285750" algn="just">
              <a:lnSpc>
                <a:spcPct val="120000"/>
              </a:lnSpc>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Did any contract violation occur, did the contracting authority report it to the Authority</a:t>
            </a:r>
          </a:p>
          <a:p>
            <a:pPr marL="742950" lvl="1" indent="-285750" algn="just">
              <a:lnSpc>
                <a:spcPct val="120000"/>
              </a:lnSpc>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Did the parties comply with the other conditions laid down in the Public Procurement Act and in the applicable decrees</a:t>
            </a:r>
          </a:p>
          <a:p>
            <a:pPr marL="742950" lvl="1" indent="-285750" algn="just">
              <a:lnSpc>
                <a:spcPct val="120000"/>
              </a:lnSpc>
              <a:buFont typeface="Arial" panose="020B0604020202020204" pitchFamily="34" charset="0"/>
              <a:buChar char="•"/>
            </a:pPr>
            <a:endParaRPr lang="hu-HU" sz="16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lvl="1" algn="just">
              <a:lnSpc>
                <a:spcPct val="120000"/>
              </a:lnSpc>
            </a:pPr>
            <a:endParaRPr lang="hu-HU" sz="16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lvl="1" algn="just">
              <a:lnSpc>
                <a:spcPct val="120000"/>
              </a:lnSpc>
            </a:pPr>
            <a:r>
              <a:rPr lang="hu-HU" sz="1600" dirty="0">
                <a:solidFill>
                  <a:srgbClr val="1B597B"/>
                </a:solidFill>
                <a:latin typeface="Book Antiqua" panose="02040602050305030304" pitchFamily="18" charset="0"/>
                <a:ea typeface="Ebrima" panose="02000000000000000000" pitchFamily="2" charset="0"/>
                <a:cs typeface="Ebrima" panose="02000000000000000000" pitchFamily="2" charset="0"/>
              </a:rPr>
              <a:t> </a:t>
            </a: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304765"/>
            <a:ext cx="7969081" cy="707886"/>
          </a:xfrm>
          <a:prstGeom prst="rect">
            <a:avLst/>
          </a:prstGeom>
          <a:noFill/>
        </p:spPr>
        <p:txBody>
          <a:bodyPr wrap="square" rtlCol="0">
            <a:spAutoFit/>
          </a:bodyPr>
          <a:lstStyle/>
          <a:p>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The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control</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procedure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Public Procurement Authority</a:t>
            </a:r>
          </a:p>
        </p:txBody>
      </p:sp>
    </p:spTree>
    <p:extLst>
      <p:ext uri="{BB962C8B-B14F-4D97-AF65-F5344CB8AC3E}">
        <p14:creationId xmlns:p14="http://schemas.microsoft.com/office/powerpoint/2010/main" val="27612879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463260" y="909536"/>
            <a:ext cx="8275983" cy="1551707"/>
          </a:xfrm>
          <a:prstGeom prst="rect">
            <a:avLst/>
          </a:prstGeom>
          <a:noFill/>
        </p:spPr>
        <p:txBody>
          <a:bodyPr wrap="square" rtlCol="0">
            <a:spAutoFit/>
          </a:bodyPr>
          <a:lstStyle/>
          <a:p>
            <a:pPr lvl="1" algn="just">
              <a:lnSpc>
                <a:spcPct val="120000"/>
              </a:lnSpc>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If there is any deviation from the conditions disclosed in the procedure, that is included in the contract, being subject to competition in the public procurement procedure:</a:t>
            </a:r>
          </a:p>
          <a:p>
            <a:pPr lvl="1" algn="just">
              <a:lnSpc>
                <a:spcPct val="120000"/>
              </a:lnSpc>
            </a:pPr>
            <a:endPar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lvl="1" algn="just">
              <a:lnSpc>
                <a:spcPct val="120000"/>
              </a:lnSpc>
            </a:pPr>
            <a:endParaRPr lang="hu-HU" sz="16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304765"/>
            <a:ext cx="7969081" cy="707886"/>
          </a:xfrm>
          <a:prstGeom prst="rect">
            <a:avLst/>
          </a:prstGeom>
          <a:noFill/>
        </p:spPr>
        <p:txBody>
          <a:bodyPr wrap="square" rtlCol="0">
            <a:spAutoFit/>
          </a:bodyPr>
          <a:lstStyle/>
          <a:p>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The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control</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procedure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Public Procurement Authority</a:t>
            </a:r>
          </a:p>
        </p:txBody>
      </p:sp>
      <p:sp>
        <p:nvSpPr>
          <p:cNvPr id="6" name="Szövegdoboz 5">
            <a:extLst>
              <a:ext uri="{FF2B5EF4-FFF2-40B4-BE49-F238E27FC236}">
                <a16:creationId xmlns:a16="http://schemas.microsoft.com/office/drawing/2014/main" id="{FBDAAA3E-40D6-0D27-BDE6-4476DF11C04E}"/>
              </a:ext>
            </a:extLst>
          </p:cNvPr>
          <p:cNvSpPr txBox="1"/>
          <p:nvPr/>
        </p:nvSpPr>
        <p:spPr>
          <a:xfrm>
            <a:off x="337136" y="1887462"/>
            <a:ext cx="8806864" cy="2438103"/>
          </a:xfrm>
          <a:prstGeom prst="rect">
            <a:avLst/>
          </a:prstGeom>
          <a:noFill/>
        </p:spPr>
        <p:txBody>
          <a:bodyPr wrap="square">
            <a:spAutoFit/>
          </a:bodyPr>
          <a:lstStyle/>
          <a:p>
            <a:pPr marL="742950" lvl="1" indent="-285750" algn="just">
              <a:lnSpc>
                <a:spcPct val="120000"/>
              </a:lnSpc>
              <a:buFont typeface="Arial" panose="020B0604020202020204" pitchFamily="34" charset="0"/>
              <a:buChar char="•"/>
            </a:pP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Did any modification take place in terms of the above</a:t>
            </a: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a:t>
            </a:r>
          </a:p>
          <a:p>
            <a:pPr marL="742950" lvl="1" indent="-285750" algn="just">
              <a:lnSpc>
                <a:spcPct val="120000"/>
              </a:lnSpc>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If it was necessary for the compliance, </a:t>
            </a: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did any lawful contract amendment take place?</a:t>
            </a: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 – comparing the behaviour of the contracting parties with the legal bases of contract amendment included in the Public Procurement Act</a:t>
            </a:r>
          </a:p>
          <a:p>
            <a:pPr marL="742950" lvl="1" indent="-285750" algn="just">
              <a:lnSpc>
                <a:spcPct val="120000"/>
              </a:lnSpc>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If not: </a:t>
            </a:r>
          </a:p>
          <a:p>
            <a:pPr marL="1200150" lvl="2" indent="-285750" algn="just">
              <a:lnSpc>
                <a:spcPct val="120000"/>
              </a:lnSpc>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Initiation of a review procedure</a:t>
            </a:r>
          </a:p>
          <a:p>
            <a:pPr marL="1200150" lvl="2" indent="-285750" algn="just">
              <a:lnSpc>
                <a:spcPct val="120000"/>
              </a:lnSpc>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Launch of a trial</a:t>
            </a:r>
          </a:p>
          <a:p>
            <a:pPr algn="just">
              <a:lnSpc>
                <a:spcPct val="120000"/>
              </a:lnSpc>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	Objective: supporting compliant practice, sanctioning unlawful behaviour</a:t>
            </a:r>
          </a:p>
        </p:txBody>
      </p:sp>
    </p:spTree>
    <p:extLst>
      <p:ext uri="{BB962C8B-B14F-4D97-AF65-F5344CB8AC3E}">
        <p14:creationId xmlns:p14="http://schemas.microsoft.com/office/powerpoint/2010/main" val="2494856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404757" y="1019608"/>
            <a:ext cx="8275983" cy="3354765"/>
          </a:xfrm>
          <a:prstGeom prst="rect">
            <a:avLst/>
          </a:prstGeom>
          <a:noFill/>
        </p:spPr>
        <p:txBody>
          <a:bodyPr wrap="square" rtlCol="0">
            <a:spAutoFit/>
          </a:bodyPr>
          <a:lstStyle/>
          <a:p>
            <a:pPr lvl="0"/>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Inputs of the control</a:t>
            </a:r>
          </a:p>
          <a:p>
            <a:pPr lvl="0"/>
            <a:endPar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457200" lvl="0" indent="-457200">
              <a:buFont typeface="Arial" panose="020B0604020202020204" pitchFamily="34" charset="0"/>
              <a:buChar char="•"/>
            </a:pPr>
            <a:r>
              <a:rPr lang="en-GB" sz="1500" dirty="0">
                <a:solidFill>
                  <a:srgbClr val="1B597B"/>
                </a:solidFill>
                <a:latin typeface="Book Antiqua" panose="02040602050305030304" pitchFamily="18" charset="0"/>
                <a:ea typeface="Ebrima" panose="02000000000000000000" pitchFamily="2" charset="0"/>
                <a:cs typeface="Ebrima" panose="02000000000000000000" pitchFamily="2" charset="0"/>
              </a:rPr>
              <a:t>Annual control plan </a:t>
            </a:r>
          </a:p>
          <a:p>
            <a:pPr lvl="0"/>
            <a:endParaRPr lang="en-GB" sz="15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457200" lvl="0" indent="-457200">
              <a:buFont typeface="Arial" panose="020B0604020202020204" pitchFamily="34" charset="0"/>
              <a:buChar char="•"/>
            </a:pPr>
            <a:r>
              <a:rPr lang="en-GB" sz="1500" dirty="0">
                <a:solidFill>
                  <a:srgbClr val="1B597B"/>
                </a:solidFill>
                <a:latin typeface="Book Antiqua" panose="02040602050305030304" pitchFamily="18" charset="0"/>
                <a:ea typeface="Ebrima" panose="02000000000000000000" pitchFamily="2" charset="0"/>
                <a:cs typeface="Ebrima" panose="02000000000000000000" pitchFamily="2" charset="0"/>
              </a:rPr>
              <a:t>Modification notices </a:t>
            </a:r>
          </a:p>
          <a:p>
            <a:pPr lvl="0"/>
            <a:endParaRPr lang="en-GB" sz="15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457200" lvl="0" indent="-457200">
              <a:buFont typeface="Arial" panose="020B0604020202020204" pitchFamily="34" charset="0"/>
              <a:buChar char="•"/>
            </a:pPr>
            <a:r>
              <a:rPr lang="en-GB" sz="1500" dirty="0">
                <a:solidFill>
                  <a:srgbClr val="1B597B"/>
                </a:solidFill>
                <a:latin typeface="Book Antiqua" panose="02040602050305030304" pitchFamily="18" charset="0"/>
                <a:ea typeface="Ebrima" panose="02000000000000000000" pitchFamily="2" charset="0"/>
                <a:cs typeface="Ebrima" panose="02000000000000000000" pitchFamily="2" charset="0"/>
              </a:rPr>
              <a:t>Official initiation (requests entities/person</a:t>
            </a:r>
            <a:r>
              <a:rPr lang="hu-HU" sz="1500" dirty="0">
                <a:solidFill>
                  <a:srgbClr val="1B597B"/>
                </a:solidFill>
                <a:latin typeface="Book Antiqua" panose="02040602050305030304" pitchFamily="18" charset="0"/>
                <a:ea typeface="Ebrima" panose="02000000000000000000" pitchFamily="2" charset="0"/>
                <a:cs typeface="Ebrima" panose="02000000000000000000" pitchFamily="2" charset="0"/>
              </a:rPr>
              <a:t>s</a:t>
            </a:r>
            <a:r>
              <a:rPr lang="en-GB" sz="1500" dirty="0">
                <a:solidFill>
                  <a:srgbClr val="1B597B"/>
                </a:solidFill>
                <a:latin typeface="Book Antiqua" panose="02040602050305030304" pitchFamily="18" charset="0"/>
                <a:ea typeface="Ebrima" panose="02000000000000000000" pitchFamily="2" charset="0"/>
                <a:cs typeface="Ebrima" panose="02000000000000000000" pitchFamily="2" charset="0"/>
              </a:rPr>
              <a:t> entitled by the law) </a:t>
            </a:r>
          </a:p>
          <a:p>
            <a:pPr lvl="0"/>
            <a:endParaRPr lang="en-GB" sz="15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457200" lvl="0" indent="-457200">
              <a:buFont typeface="Arial" panose="020B0604020202020204" pitchFamily="34" charset="0"/>
              <a:buChar char="•"/>
            </a:pPr>
            <a:r>
              <a:rPr lang="en-GB" sz="1500" dirty="0">
                <a:solidFill>
                  <a:srgbClr val="1B597B"/>
                </a:solidFill>
                <a:latin typeface="Book Antiqua" panose="02040602050305030304" pitchFamily="18" charset="0"/>
                <a:ea typeface="Ebrima" panose="02000000000000000000" pitchFamily="2" charset="0"/>
                <a:cs typeface="Ebrima" panose="02000000000000000000" pitchFamily="2" charset="0"/>
              </a:rPr>
              <a:t>Notification of public interest</a:t>
            </a:r>
          </a:p>
          <a:p>
            <a:pPr marL="457200" lvl="0" indent="-457200">
              <a:buFont typeface="Arial" panose="020B0604020202020204" pitchFamily="34" charset="0"/>
              <a:buChar char="•"/>
            </a:pPr>
            <a:endParaRPr lang="en-GB" sz="15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457200" lvl="0" indent="-457200">
              <a:buFont typeface="Arial" panose="020B0604020202020204" pitchFamily="34" charset="0"/>
              <a:buChar char="•"/>
            </a:pPr>
            <a:r>
              <a:rPr lang="en-GB" sz="1500" dirty="0">
                <a:solidFill>
                  <a:srgbClr val="1B597B"/>
                </a:solidFill>
                <a:latin typeface="Book Antiqua" panose="02040602050305030304" pitchFamily="18" charset="0"/>
                <a:ea typeface="Ebrima" panose="02000000000000000000" pitchFamily="2" charset="0"/>
                <a:cs typeface="Ebrima" panose="02000000000000000000" pitchFamily="2" charset="0"/>
              </a:rPr>
              <a:t>Reporting the breach of contracts</a:t>
            </a:r>
            <a:r>
              <a:rPr lang="en-GB" sz="15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en-GB" sz="1500"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en-GB" sz="1500" b="1" i="1" dirty="0">
                <a:solidFill>
                  <a:srgbClr val="1B597B"/>
                </a:solidFill>
                <a:latin typeface="Book Antiqua" panose="02040602050305030304" pitchFamily="18" charset="0"/>
                <a:ea typeface="Ebrima" panose="02000000000000000000" pitchFamily="2" charset="0"/>
                <a:cs typeface="Ebrima" panose="02000000000000000000" pitchFamily="2" charset="0"/>
              </a:rPr>
              <a:t>only if public procurement infringement is suspected as well</a:t>
            </a:r>
          </a:p>
          <a:p>
            <a:pPr lvl="0"/>
            <a:endParaRPr lang="en-GB" sz="15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457200" indent="-457200">
              <a:buFont typeface="Arial" panose="020B0604020202020204" pitchFamily="34" charset="0"/>
              <a:buChar char="•"/>
            </a:pPr>
            <a:r>
              <a:rPr lang="en-GB" sz="1500" dirty="0">
                <a:solidFill>
                  <a:srgbClr val="1B597B"/>
                </a:solidFill>
                <a:latin typeface="Book Antiqua" panose="02040602050305030304" pitchFamily="18" charset="0"/>
                <a:ea typeface="Ebrima" panose="02000000000000000000" pitchFamily="2" charset="0"/>
                <a:cs typeface="Ebrima" panose="02000000000000000000" pitchFamily="2" charset="0"/>
              </a:rPr>
              <a:t>Public Procurement Anonymous Chat (PPAC)</a:t>
            </a: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304765"/>
            <a:ext cx="7969081" cy="707886"/>
          </a:xfrm>
          <a:prstGeom prst="rect">
            <a:avLst/>
          </a:prstGeom>
          <a:noFill/>
        </p:spPr>
        <p:txBody>
          <a:bodyPr wrap="square" rtlCol="0">
            <a:spAutoFit/>
          </a:bodyPr>
          <a:lstStyle/>
          <a:p>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The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control</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procedure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Public Procurement Authority</a:t>
            </a:r>
          </a:p>
        </p:txBody>
      </p:sp>
    </p:spTree>
    <p:extLst>
      <p:ext uri="{BB962C8B-B14F-4D97-AF65-F5344CB8AC3E}">
        <p14:creationId xmlns:p14="http://schemas.microsoft.com/office/powerpoint/2010/main" val="2771826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463260" y="683154"/>
            <a:ext cx="8275983" cy="4031873"/>
          </a:xfrm>
          <a:prstGeom prst="rect">
            <a:avLst/>
          </a:prstGeom>
          <a:noFill/>
        </p:spPr>
        <p:txBody>
          <a:bodyPr wrap="square" rtlCol="0">
            <a:spAutoFit/>
          </a:bodyPr>
          <a:lstStyle/>
          <a:p>
            <a:pPr lvl="0"/>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Aspects of its preparation</a:t>
            </a:r>
            <a:r>
              <a:rPr lang="hu-HU" sz="1600" dirty="0">
                <a:solidFill>
                  <a:srgbClr val="1B597B"/>
                </a:solidFill>
                <a:latin typeface="Book Antiqua" panose="02040602050305030304" pitchFamily="18" charset="0"/>
                <a:ea typeface="Ebrima" panose="02000000000000000000" pitchFamily="2" charset="0"/>
                <a:cs typeface="Ebrima" panose="02000000000000000000" pitchFamily="2" charset="0"/>
              </a:rPr>
              <a:t> - </a:t>
            </a: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Main aspects</a:t>
            </a:r>
            <a:endParaRPr lang="hu-HU" sz="16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lvl="0"/>
            <a:endPar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285750" lvl="0" indent="-285750">
              <a:buFont typeface="Arial" panose="020B0604020202020204" pitchFamily="34" charset="0"/>
              <a:buChar char="•"/>
            </a:pP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Previous experience</a:t>
            </a: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a:t>
            </a:r>
          </a:p>
          <a:p>
            <a:pPr marL="742950" lvl="1" indent="-285750">
              <a:buFont typeface="Courier New" panose="02070309020205020404" pitchFamily="49" charset="0"/>
              <a:buChar char="o"/>
            </a:pP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Typical contracts</a:t>
            </a: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 (subject of the contract)– </a:t>
            </a: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typical infringements</a:t>
            </a: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 (e.g.: health procurement, road construction, fulfilment of the criteria of specially applicable procedures)</a:t>
            </a:r>
          </a:p>
          <a:p>
            <a:pPr marL="742950" lvl="1" indent="-285750">
              <a:buFont typeface="Courier New" panose="02070309020205020404" pitchFamily="49" charset="0"/>
              <a:buChar char="o"/>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Monitoring of </a:t>
            </a: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parties committing infringements previously, </a:t>
            </a: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concerning another contract (repeated infringers) </a:t>
            </a:r>
          </a:p>
          <a:p>
            <a:pPr marL="742950" lvl="1" indent="-285750">
              <a:buFont typeface="Courier New" panose="02070309020205020404" pitchFamily="49" charset="0"/>
              <a:buChar char="o"/>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Reopening of a previous control, if it was closed prior to contract performance and an infringement occurred (repeated infringers) </a:t>
            </a:r>
          </a:p>
          <a:p>
            <a:pPr marL="285750" indent="-285750">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If a contract was </a:t>
            </a: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amended more times </a:t>
            </a: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within a short period (3 times within 1 year)</a:t>
            </a:r>
          </a:p>
          <a:p>
            <a:pPr marL="285750" indent="-285750">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Considering the objective deadline open for legal review proceedings, the selection of contracts concluded typically 1-2 years ago, concerning which a review proceeding can be initiated within deadline, by taking the time of the control also into account</a:t>
            </a:r>
          </a:p>
          <a:p>
            <a:pPr marL="285750" indent="-285750">
              <a:buFont typeface="Arial" panose="020B0604020202020204" pitchFamily="34" charset="0"/>
              <a:buChar char="•"/>
            </a:pPr>
            <a:endParaRPr lang="hu-HU" sz="1600" dirty="0">
              <a:solidFill>
                <a:srgbClr val="103B5E"/>
              </a:solidFill>
              <a:latin typeface="Book Antiqua" panose="02040602050305030304" pitchFamily="18" charset="0"/>
              <a:ea typeface="Ebrima" panose="02000000000000000000" pitchFamily="2" charset="0"/>
              <a:cs typeface="Ebrima" panose="02000000000000000000" pitchFamily="2" charset="0"/>
            </a:endParaRPr>
          </a:p>
          <a:p>
            <a:pPr marL="742950" lvl="1" indent="-285750">
              <a:buFont typeface="Arial" panose="020B0604020202020204" pitchFamily="34" charset="0"/>
              <a:buChar char="•"/>
            </a:pPr>
            <a:endParaRPr lang="hu-HU" sz="1600" dirty="0">
              <a:solidFill>
                <a:srgbClr val="103B5E"/>
              </a:solidFill>
              <a:latin typeface="Book Antiqua" panose="02040602050305030304" pitchFamily="18" charset="0"/>
              <a:ea typeface="Ebrima" panose="02000000000000000000" pitchFamily="2" charset="0"/>
              <a:cs typeface="Ebrima" panose="02000000000000000000" pitchFamily="2" charset="0"/>
            </a:endParaRP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304765"/>
            <a:ext cx="7969081" cy="400110"/>
          </a:xfrm>
          <a:prstGeom prst="rect">
            <a:avLst/>
          </a:prstGeom>
          <a:noFill/>
        </p:spPr>
        <p:txBody>
          <a:bodyPr wrap="square" rtlCol="0">
            <a:spAutoFit/>
          </a:bodyPr>
          <a:lstStyle/>
          <a:p>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Annual</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control</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plan</a:t>
            </a:r>
            <a:endPar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726274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463261" y="938876"/>
            <a:ext cx="4685860" cy="3785652"/>
          </a:xfrm>
          <a:prstGeom prst="rect">
            <a:avLst/>
          </a:prstGeom>
          <a:noFill/>
        </p:spPr>
        <p:txBody>
          <a:bodyPr wrap="square" rtlCol="0">
            <a:spAutoFit/>
          </a:bodyPr>
          <a:lstStyle/>
          <a:p>
            <a:pPr lvl="0"/>
            <a:r>
              <a:rPr lang="en-GB" sz="1600" dirty="0">
                <a:solidFill>
                  <a:srgbClr val="476677"/>
                </a:solidFill>
                <a:latin typeface="Book Antiqua" panose="02040602050305030304" pitchFamily="18" charset="0"/>
                <a:ea typeface="Ebrima" panose="02000000000000000000" pitchFamily="2" charset="0"/>
                <a:cs typeface="Ebrima" panose="02000000000000000000" pitchFamily="2" charset="0"/>
              </a:rPr>
              <a:t>Aspects of its preparation</a:t>
            </a:r>
            <a:r>
              <a:rPr lang="hu-HU" sz="1600" dirty="0">
                <a:solidFill>
                  <a:srgbClr val="476677"/>
                </a:solidFill>
                <a:latin typeface="Book Antiqua" panose="02040602050305030304" pitchFamily="18" charset="0"/>
                <a:ea typeface="Ebrima" panose="02000000000000000000" pitchFamily="2" charset="0"/>
                <a:cs typeface="Ebrima" panose="02000000000000000000" pitchFamily="2" charset="0"/>
              </a:rPr>
              <a:t> - </a:t>
            </a:r>
            <a:r>
              <a:rPr lang="en-GB" sz="1600" b="1" dirty="0">
                <a:solidFill>
                  <a:srgbClr val="476677"/>
                </a:solidFill>
                <a:latin typeface="Book Antiqua" panose="02040602050305030304" pitchFamily="18" charset="0"/>
                <a:ea typeface="Ebrima" panose="02000000000000000000" pitchFamily="2" charset="0"/>
                <a:cs typeface="Ebrima" panose="02000000000000000000" pitchFamily="2" charset="0"/>
              </a:rPr>
              <a:t>Additional aspects</a:t>
            </a:r>
            <a:endParaRPr lang="hu-HU" sz="1600" b="1" dirty="0">
              <a:solidFill>
                <a:srgbClr val="476677"/>
              </a:solidFill>
              <a:latin typeface="Book Antiqua" panose="02040602050305030304" pitchFamily="18" charset="0"/>
              <a:ea typeface="Ebrima" panose="02000000000000000000" pitchFamily="2" charset="0"/>
              <a:cs typeface="Ebrima" panose="02000000000000000000" pitchFamily="2" charset="0"/>
            </a:endParaRPr>
          </a:p>
          <a:p>
            <a:pPr lvl="0"/>
            <a:endParaRPr lang="en-GB" sz="1600" b="1" dirty="0">
              <a:solidFill>
                <a:srgbClr val="476677"/>
              </a:solidFill>
              <a:latin typeface="Book Antiqua" panose="02040602050305030304" pitchFamily="18" charset="0"/>
              <a:ea typeface="Ebrima" panose="02000000000000000000" pitchFamily="2" charset="0"/>
              <a:cs typeface="Ebrima" panose="02000000000000000000" pitchFamily="2" charset="0"/>
            </a:endParaRPr>
          </a:p>
          <a:p>
            <a:pPr marL="285750" indent="-285750">
              <a:buFont typeface="Arial" panose="020B0604020202020204" pitchFamily="34" charset="0"/>
              <a:buChar char="•"/>
            </a:pPr>
            <a:r>
              <a:rPr lang="en-GB" sz="1600" dirty="0">
                <a:solidFill>
                  <a:srgbClr val="476677"/>
                </a:solidFill>
                <a:latin typeface="Book Antiqua" panose="02040602050305030304" pitchFamily="18" charset="0"/>
                <a:ea typeface="Ebrima" panose="02000000000000000000" pitchFamily="2" charset="0"/>
                <a:cs typeface="Ebrima" panose="02000000000000000000" pitchFamily="2" charset="0"/>
              </a:rPr>
              <a:t>Geographic coverage (from all counties)</a:t>
            </a:r>
          </a:p>
          <a:p>
            <a:pPr marL="285750" indent="-285750">
              <a:buFont typeface="Arial" panose="020B0604020202020204" pitchFamily="34" charset="0"/>
              <a:buChar char="•"/>
            </a:pPr>
            <a:r>
              <a:rPr lang="en-GB" sz="1600" dirty="0">
                <a:solidFill>
                  <a:srgbClr val="476677"/>
                </a:solidFill>
                <a:latin typeface="Book Antiqua" panose="02040602050305030304" pitchFamily="18" charset="0"/>
                <a:ea typeface="Ebrima" panose="02000000000000000000" pitchFamily="2" charset="0"/>
                <a:cs typeface="Ebrima" panose="02000000000000000000" pitchFamily="2" charset="0"/>
              </a:rPr>
              <a:t>Wide spectrum in terms of contract value: </a:t>
            </a:r>
          </a:p>
          <a:p>
            <a:pPr marL="742950" lvl="1" indent="-285750">
              <a:buFont typeface="Arial" panose="020B0604020202020204" pitchFamily="34" charset="0"/>
              <a:buChar char="•"/>
            </a:pPr>
            <a:r>
              <a:rPr lang="en-GB" sz="1600" dirty="0">
                <a:solidFill>
                  <a:srgbClr val="476677"/>
                </a:solidFill>
                <a:latin typeface="Book Antiqua" panose="02040602050305030304" pitchFamily="18" charset="0"/>
                <a:ea typeface="Ebrima" panose="02000000000000000000" pitchFamily="2" charset="0"/>
                <a:cs typeface="Ebrima" panose="02000000000000000000" pitchFamily="2" charset="0"/>
              </a:rPr>
              <a:t>Low value/national and high value /mostly above EU threshold contracts</a:t>
            </a:r>
          </a:p>
          <a:p>
            <a:pPr marL="285750" indent="-285750">
              <a:buFont typeface="Arial" panose="020B0604020202020204" pitchFamily="34" charset="0"/>
              <a:buChar char="•"/>
            </a:pPr>
            <a:r>
              <a:rPr lang="en-GB" sz="1600" dirty="0">
                <a:solidFill>
                  <a:srgbClr val="476677"/>
                </a:solidFill>
                <a:latin typeface="Book Antiqua" panose="02040602050305030304" pitchFamily="18" charset="0"/>
                <a:ea typeface="Ebrima" panose="02000000000000000000" pitchFamily="2" charset="0"/>
                <a:cs typeface="Ebrima" panose="02000000000000000000" pitchFamily="2" charset="0"/>
              </a:rPr>
              <a:t>Nearly equal amount in terms of subject-matter (public service, public supply, public works)</a:t>
            </a:r>
          </a:p>
          <a:p>
            <a:pPr marL="285750" indent="-285750">
              <a:buFont typeface="Arial" panose="020B0604020202020204" pitchFamily="34" charset="0"/>
              <a:buChar char="•"/>
            </a:pPr>
            <a:endParaRPr lang="en-GB" sz="1600" dirty="0">
              <a:solidFill>
                <a:srgbClr val="476677"/>
              </a:solidFill>
              <a:latin typeface="Book Antiqua" panose="02040602050305030304" pitchFamily="18" charset="0"/>
              <a:ea typeface="Ebrima" panose="02000000000000000000" pitchFamily="2" charset="0"/>
              <a:cs typeface="Ebrima" panose="02000000000000000000" pitchFamily="2" charset="0"/>
            </a:endParaRPr>
          </a:p>
          <a:p>
            <a:r>
              <a:rPr lang="en-GB" sz="1600" dirty="0">
                <a:solidFill>
                  <a:srgbClr val="476677"/>
                </a:solidFill>
                <a:latin typeface="Book Antiqua" panose="02040602050305030304" pitchFamily="18" charset="0"/>
                <a:ea typeface="Ebrima" panose="02000000000000000000" pitchFamily="2" charset="0"/>
                <a:cs typeface="Ebrima" panose="02000000000000000000" pitchFamily="2" charset="0"/>
              </a:rPr>
              <a:t>Annually about 80 contracts are included in the plan, the other controls are launched based on other inputs.</a:t>
            </a:r>
          </a:p>
          <a:p>
            <a:pPr marL="285750" indent="-285750">
              <a:buFont typeface="Arial" panose="020B0604020202020204" pitchFamily="34" charset="0"/>
              <a:buChar char="•"/>
            </a:pPr>
            <a:endParaRPr lang="hu-HU" sz="1600" dirty="0">
              <a:solidFill>
                <a:srgbClr val="476677"/>
              </a:solidFill>
              <a:latin typeface="Book Antiqua" panose="02040602050305030304" pitchFamily="18" charset="0"/>
              <a:ea typeface="Ebrima" panose="02000000000000000000" pitchFamily="2" charset="0"/>
              <a:cs typeface="Ebrima" panose="02000000000000000000" pitchFamily="2" charset="0"/>
            </a:endParaRPr>
          </a:p>
          <a:p>
            <a:pPr marL="742950" lvl="1" indent="-285750">
              <a:buFont typeface="Arial" panose="020B0604020202020204" pitchFamily="34" charset="0"/>
              <a:buChar char="•"/>
            </a:pPr>
            <a:endParaRPr lang="hu-HU" sz="1600" dirty="0">
              <a:solidFill>
                <a:srgbClr val="103B5E"/>
              </a:solidFill>
              <a:latin typeface="Book Antiqua" panose="02040602050305030304" pitchFamily="18" charset="0"/>
              <a:ea typeface="Ebrima" panose="02000000000000000000" pitchFamily="2" charset="0"/>
              <a:cs typeface="Ebrima" panose="02000000000000000000" pitchFamily="2" charset="0"/>
            </a:endParaRP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304765"/>
            <a:ext cx="7969081" cy="400110"/>
          </a:xfrm>
          <a:prstGeom prst="rect">
            <a:avLst/>
          </a:prstGeom>
          <a:noFill/>
        </p:spPr>
        <p:txBody>
          <a:bodyPr wrap="square" rtlCol="0">
            <a:spAutoFit/>
          </a:bodyPr>
          <a:lstStyle/>
          <a:p>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Annual</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control</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plan</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p>
        </p:txBody>
      </p:sp>
      <p:pic>
        <p:nvPicPr>
          <p:cNvPr id="2" name="Kép 1" descr="A képen szöveg, diagram, képernyőkép, térkép látható&#10;&#10;Automatikusan generált leírás">
            <a:extLst>
              <a:ext uri="{FF2B5EF4-FFF2-40B4-BE49-F238E27FC236}">
                <a16:creationId xmlns:a16="http://schemas.microsoft.com/office/drawing/2014/main" id="{0D77351D-865A-1474-F1D9-E019139DDD9A}"/>
              </a:ext>
            </a:extLst>
          </p:cNvPr>
          <p:cNvPicPr>
            <a:picLocks noChangeAspect="1"/>
          </p:cNvPicPr>
          <p:nvPr/>
        </p:nvPicPr>
        <p:blipFill>
          <a:blip r:embed="rId5"/>
          <a:stretch>
            <a:fillRect/>
          </a:stretch>
        </p:blipFill>
        <p:spPr>
          <a:xfrm>
            <a:off x="5384356" y="750782"/>
            <a:ext cx="3594752" cy="2557590"/>
          </a:xfrm>
          <a:prstGeom prst="rect">
            <a:avLst/>
          </a:prstGeom>
        </p:spPr>
      </p:pic>
    </p:spTree>
    <p:extLst>
      <p:ext uri="{BB962C8B-B14F-4D97-AF65-F5344CB8AC3E}">
        <p14:creationId xmlns:p14="http://schemas.microsoft.com/office/powerpoint/2010/main" val="3478922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545241" y="1261787"/>
            <a:ext cx="8326582" cy="2308324"/>
          </a:xfrm>
          <a:prstGeom prst="rect">
            <a:avLst/>
          </a:prstGeom>
          <a:noFill/>
        </p:spPr>
        <p:txBody>
          <a:bodyPr wrap="square" rtlCol="0">
            <a:spAutoFit/>
          </a:bodyPr>
          <a:lstStyle/>
          <a:p>
            <a:endParaRPr lang="hu-HU" dirty="0" smtClean="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hu-HU" dirty="0" err="1" smtClean="0">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dirty="0" smtClean="0">
                <a:solidFill>
                  <a:srgbClr val="1B597B"/>
                </a:solidFill>
                <a:latin typeface="Book Antiqua" panose="02040602050305030304" pitchFamily="18" charset="0"/>
                <a:ea typeface="Ebrima" panose="02000000000000000000" pitchFamily="2" charset="0"/>
                <a:cs typeface="Ebrima" panose="02000000000000000000" pitchFamily="2" charset="0"/>
              </a:rPr>
              <a:t> amendment</a:t>
            </a:r>
            <a:endParaRPr lang="hu-HU"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endParaRPr lang="hu-HU" dirty="0" smtClean="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hu-HU" dirty="0">
                <a:solidFill>
                  <a:srgbClr val="1B597B"/>
                </a:solidFill>
                <a:latin typeface="Book Antiqua" panose="02040602050305030304" pitchFamily="18" charset="0"/>
                <a:ea typeface="Ebrima" panose="02000000000000000000" pitchFamily="2" charset="0"/>
                <a:cs typeface="Ebrima" panose="02000000000000000000" pitchFamily="2" charset="0"/>
              </a:rPr>
              <a:t>The </a:t>
            </a:r>
            <a:r>
              <a:rPr lang="hu-HU"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control</a:t>
            </a:r>
            <a:r>
              <a:rPr lang="hu-HU"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dirty="0" err="1">
                <a:solidFill>
                  <a:srgbClr val="1B597B"/>
                </a:solidFill>
                <a:latin typeface="Book Antiqua" panose="02040602050305030304" pitchFamily="18" charset="0"/>
                <a:ea typeface="Ebrima" panose="02000000000000000000" pitchFamily="2" charset="0"/>
                <a:cs typeface="Ebrima" panose="02000000000000000000" pitchFamily="2" charset="0"/>
              </a:rPr>
              <a:t>procedure</a:t>
            </a:r>
            <a:r>
              <a:rPr lang="hu-HU"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dirty="0">
                <a:solidFill>
                  <a:srgbClr val="1B597B"/>
                </a:solidFill>
                <a:latin typeface="Book Antiqua" panose="02040602050305030304" pitchFamily="18" charset="0"/>
                <a:ea typeface="Ebrima" panose="02000000000000000000" pitchFamily="2" charset="0"/>
                <a:cs typeface="Ebrima" panose="02000000000000000000" pitchFamily="2" charset="0"/>
              </a:rPr>
              <a:t> Public </a:t>
            </a:r>
            <a:r>
              <a:rPr lang="hu-HU" dirty="0" err="1">
                <a:solidFill>
                  <a:srgbClr val="1B597B"/>
                </a:solidFill>
                <a:latin typeface="Book Antiqua" panose="02040602050305030304" pitchFamily="18" charset="0"/>
                <a:ea typeface="Ebrima" panose="02000000000000000000" pitchFamily="2" charset="0"/>
                <a:cs typeface="Ebrima" panose="02000000000000000000" pitchFamily="2" charset="0"/>
              </a:rPr>
              <a:t>Procurement</a:t>
            </a:r>
            <a:r>
              <a:rPr lang="hu-HU"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dirty="0" err="1">
                <a:solidFill>
                  <a:srgbClr val="1B597B"/>
                </a:solidFill>
                <a:latin typeface="Book Antiqua" panose="02040602050305030304" pitchFamily="18" charset="0"/>
                <a:ea typeface="Ebrima" panose="02000000000000000000" pitchFamily="2" charset="0"/>
                <a:cs typeface="Ebrima" panose="02000000000000000000" pitchFamily="2" charset="0"/>
              </a:rPr>
              <a:t>Authority</a:t>
            </a:r>
            <a:r>
              <a:rPr lang="hu-HU" dirty="0">
                <a:solidFill>
                  <a:srgbClr val="1B597B"/>
                </a:solidFill>
                <a:latin typeface="Book Antiqua" panose="02040602050305030304" pitchFamily="18" charset="0"/>
                <a:ea typeface="Ebrima" panose="02000000000000000000" pitchFamily="2" charset="0"/>
                <a:cs typeface="Ebrima" panose="02000000000000000000" pitchFamily="2" charset="0"/>
              </a:rPr>
              <a:t> – </a:t>
            </a:r>
            <a:r>
              <a:rPr lang="hu-HU"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control</a:t>
            </a:r>
            <a:r>
              <a:rPr lang="hu-HU" dirty="0">
                <a:solidFill>
                  <a:srgbClr val="1B597B"/>
                </a:solidFill>
                <a:latin typeface="Book Antiqua" panose="02040602050305030304" pitchFamily="18" charset="0"/>
                <a:ea typeface="Ebrima" panose="02000000000000000000" pitchFamily="2" charset="0"/>
                <a:cs typeface="Ebrima" panose="02000000000000000000" pitchFamily="2" charset="0"/>
              </a:rPr>
              <a:t> in </a:t>
            </a:r>
            <a:r>
              <a:rPr lang="hu-HU" dirty="0" err="1">
                <a:solidFill>
                  <a:srgbClr val="1B597B"/>
                </a:solidFill>
                <a:latin typeface="Book Antiqua" panose="02040602050305030304" pitchFamily="18" charset="0"/>
                <a:ea typeface="Ebrima" panose="02000000000000000000" pitchFamily="2" charset="0"/>
                <a:cs typeface="Ebrima" panose="02000000000000000000" pitchFamily="2" charset="0"/>
              </a:rPr>
              <a:t>practice</a:t>
            </a:r>
            <a:endParaRPr lang="hu-HU"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endParaRPr lang="hu-HU"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indent="-342900">
              <a:buFont typeface="Arial" panose="020B0604020202020204" pitchFamily="34" charset="0"/>
              <a:buChar char="•"/>
            </a:pPr>
            <a:r>
              <a:rPr lang="hu-HU" dirty="0" err="1">
                <a:solidFill>
                  <a:srgbClr val="1B597B"/>
                </a:solidFill>
                <a:latin typeface="Book Antiqua" panose="02040602050305030304" pitchFamily="18" charset="0"/>
                <a:ea typeface="Ebrima" panose="02000000000000000000" pitchFamily="2" charset="0"/>
                <a:cs typeface="Ebrima" panose="02000000000000000000" pitchFamily="2" charset="0"/>
              </a:rPr>
              <a:t>Typical</a:t>
            </a:r>
            <a:r>
              <a:rPr lang="hu-HU"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dirty="0" err="1">
                <a:solidFill>
                  <a:srgbClr val="1B597B"/>
                </a:solidFill>
                <a:latin typeface="Book Antiqua" panose="02040602050305030304" pitchFamily="18" charset="0"/>
                <a:ea typeface="Ebrima" panose="02000000000000000000" pitchFamily="2" charset="0"/>
                <a:cs typeface="Ebrima" panose="02000000000000000000" pitchFamily="2" charset="0"/>
              </a:rPr>
              <a:t>infringements</a:t>
            </a:r>
            <a:r>
              <a:rPr lang="hu-HU"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dirty="0" err="1">
                <a:solidFill>
                  <a:srgbClr val="1B597B"/>
                </a:solidFill>
                <a:latin typeface="Book Antiqua" panose="02040602050305030304" pitchFamily="18" charset="0"/>
                <a:ea typeface="Ebrima" panose="02000000000000000000" pitchFamily="2" charset="0"/>
                <a:cs typeface="Ebrima" panose="02000000000000000000" pitchFamily="2" charset="0"/>
              </a:rPr>
              <a:t>results</a:t>
            </a:r>
            <a:endParaRPr lang="hu-HU"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indent="-342900">
              <a:buAutoNum type="arabicPeriod"/>
            </a:pPr>
            <a:endParaRPr lang="hu-HU" b="1" dirty="0">
              <a:solidFill>
                <a:srgbClr val="1B597B"/>
              </a:solidFill>
              <a:latin typeface="Book Antiqua" panose="02040602050305030304" pitchFamily="18" charset="0"/>
            </a:endParaRP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2" name="TextBox 54">
            <a:extLst>
              <a:ext uri="{FF2B5EF4-FFF2-40B4-BE49-F238E27FC236}">
                <a16:creationId xmlns:a16="http://schemas.microsoft.com/office/drawing/2014/main" id="{87A8FA8A-2576-2B20-D931-0089EC454EFB}"/>
              </a:ext>
            </a:extLst>
          </p:cNvPr>
          <p:cNvSpPr txBox="1"/>
          <p:nvPr/>
        </p:nvSpPr>
        <p:spPr>
          <a:xfrm>
            <a:off x="593733" y="582238"/>
            <a:ext cx="7969081" cy="400110"/>
          </a:xfrm>
          <a:prstGeom prst="rect">
            <a:avLst/>
          </a:prstGeom>
          <a:noFill/>
        </p:spPr>
        <p:txBody>
          <a:bodyPr wrap="square" rtlCol="0">
            <a:spAutoFit/>
          </a:bodyPr>
          <a:lstStyle/>
          <a:p>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Abstract</a:t>
            </a:r>
            <a:endParaRPr lang="en-GB" sz="20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940500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463260" y="1028494"/>
            <a:ext cx="8275983" cy="3465564"/>
          </a:xfrm>
          <a:prstGeom prst="rect">
            <a:avLst/>
          </a:prstGeom>
          <a:noFill/>
        </p:spPr>
        <p:txBody>
          <a:bodyPr wrap="square" rtlCol="0">
            <a:spAutoFit/>
          </a:bodyPr>
          <a:lstStyle/>
          <a:p>
            <a:pPr marL="342900" indent="-342900">
              <a:lnSpc>
                <a:spcPct val="110000"/>
              </a:lnSpc>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Always launched </a:t>
            </a: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ex officio </a:t>
            </a: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 The President of the Authority is entitled to decide whether it is necessary to launch the control based on the information available </a:t>
            </a:r>
          </a:p>
          <a:p>
            <a:pPr marL="342900" indent="-342900">
              <a:lnSpc>
                <a:spcPct val="110000"/>
              </a:lnSpc>
            </a:pPr>
            <a:endPar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indent="-342900">
              <a:lnSpc>
                <a:spcPct val="110000"/>
              </a:lnSpc>
              <a:buFont typeface="Arial" panose="020B0604020202020204" pitchFamily="34" charset="0"/>
              <a:buChar char="•"/>
            </a:pP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Document based control based on the data provided by the parties</a:t>
            </a:r>
          </a:p>
          <a:p>
            <a:pPr marL="800100" lvl="1" indent="-342900">
              <a:lnSpc>
                <a:spcPct val="110000"/>
              </a:lnSpc>
              <a:buFont typeface="Courier New" panose="02070309020205020404" pitchFamily="49" charset="0"/>
              <a:buChar char="o"/>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Scope: preparation of the public procurement procedure - conduct – </a:t>
            </a: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performance of the contract concluded</a:t>
            </a:r>
          </a:p>
          <a:p>
            <a:pPr marL="342900" indent="-342900">
              <a:lnSpc>
                <a:spcPct val="110000"/>
              </a:lnSpc>
            </a:pPr>
            <a:endPar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indent="-342900" algn="just">
              <a:lnSpc>
                <a:spcPct val="120000"/>
              </a:lnSpc>
              <a:spcBef>
                <a:spcPts val="0"/>
              </a:spcBef>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On-the-spot control (Code of General Administrative Procedure – inspection) </a:t>
            </a:r>
          </a:p>
          <a:p>
            <a:pPr marL="742950" lvl="1" indent="-285750" algn="just">
              <a:lnSpc>
                <a:spcPct val="120000"/>
              </a:lnSpc>
              <a:buFont typeface="Courier New" panose="02070309020205020404" pitchFamily="49" charset="0"/>
              <a:buChar char="o"/>
            </a:pPr>
            <a:r>
              <a:rPr lang="hu-HU" sz="1600" dirty="0">
                <a:solidFill>
                  <a:srgbClr val="1B597B"/>
                </a:solidFill>
                <a:latin typeface="Book Antiqua" panose="02040602050305030304" pitchFamily="18" charset="0"/>
                <a:ea typeface="Ebrima" panose="02000000000000000000" pitchFamily="2" charset="0"/>
                <a:cs typeface="Ebrima" panose="02000000000000000000" pitchFamily="2" charset="0"/>
              </a:rPr>
              <a:t>The PPA </a:t>
            </a:r>
            <a:r>
              <a:rPr lang="hu-HU" sz="1600" dirty="0" err="1">
                <a:solidFill>
                  <a:srgbClr val="1B597B"/>
                </a:solidFill>
                <a:latin typeface="Book Antiqua" panose="02040602050305030304" pitchFamily="18" charset="0"/>
                <a:ea typeface="Ebrima" panose="02000000000000000000" pitchFamily="2" charset="0"/>
                <a:cs typeface="Ebrima" panose="02000000000000000000" pitchFamily="2" charset="0"/>
              </a:rPr>
              <a:t>alone</a:t>
            </a:r>
            <a:endPar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800100" lvl="1" indent="-342900" algn="just">
              <a:lnSpc>
                <a:spcPct val="120000"/>
              </a:lnSpc>
              <a:spcBef>
                <a:spcPts val="0"/>
              </a:spcBef>
              <a:buFont typeface="Courier New" panose="02070309020205020404" pitchFamily="49" charset="0"/>
              <a:buChar char="o"/>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With part</a:t>
            </a:r>
            <a:r>
              <a:rPr lang="hu-HU" sz="1600" dirty="0">
                <a:solidFill>
                  <a:srgbClr val="1B597B"/>
                </a:solidFill>
                <a:latin typeface="Book Antiqua" panose="02040602050305030304" pitchFamily="18" charset="0"/>
                <a:ea typeface="Ebrima" panose="02000000000000000000" pitchFamily="2" charset="0"/>
                <a:cs typeface="Ebrima" panose="02000000000000000000" pitchFamily="2" charset="0"/>
              </a:rPr>
              <a:t>n</a:t>
            </a:r>
            <a:r>
              <a:rPr lang="en-GB" sz="1600" dirty="0" err="1">
                <a:solidFill>
                  <a:srgbClr val="1B597B"/>
                </a:solidFill>
                <a:latin typeface="Book Antiqua" panose="02040602050305030304" pitchFamily="18" charset="0"/>
                <a:ea typeface="Ebrima" panose="02000000000000000000" pitchFamily="2" charset="0"/>
                <a:cs typeface="Ebrima" panose="02000000000000000000" pitchFamily="2" charset="0"/>
              </a:rPr>
              <a:t>er</a:t>
            </a: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 authorities (Police, National Food Chain Safety Office)</a:t>
            </a:r>
          </a:p>
          <a:p>
            <a:pPr marL="800100" lvl="1" indent="-342900" algn="just">
              <a:lnSpc>
                <a:spcPct val="120000"/>
              </a:lnSpc>
              <a:spcBef>
                <a:spcPts val="0"/>
              </a:spcBef>
              <a:buFont typeface="Courier New" panose="02070309020205020404" pitchFamily="49" charset="0"/>
              <a:buChar char="o"/>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With experts (forensic experts)</a:t>
            </a:r>
          </a:p>
          <a:p>
            <a:pPr marL="800100" lvl="1" indent="-342900" algn="just">
              <a:lnSpc>
                <a:spcPct val="120000"/>
              </a:lnSpc>
              <a:spcBef>
                <a:spcPts val="0"/>
              </a:spcBef>
              <a:buFont typeface="Courier New" panose="02070309020205020404" pitchFamily="49" charset="0"/>
              <a:buChar char="o"/>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With expert organisation</a:t>
            </a: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304765"/>
            <a:ext cx="7969081" cy="707886"/>
          </a:xfrm>
          <a:prstGeom prst="rect">
            <a:avLst/>
          </a:prstGeom>
          <a:noFill/>
        </p:spPr>
        <p:txBody>
          <a:bodyPr wrap="square" rtlCol="0">
            <a:spAutoFit/>
          </a:bodyPr>
          <a:lstStyle/>
          <a:p>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The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control</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procedure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Public Procurement Authority</a:t>
            </a:r>
          </a:p>
        </p:txBody>
      </p:sp>
    </p:spTree>
    <p:extLst>
      <p:ext uri="{BB962C8B-B14F-4D97-AF65-F5344CB8AC3E}">
        <p14:creationId xmlns:p14="http://schemas.microsoft.com/office/powerpoint/2010/main" val="27290344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463260" y="878263"/>
            <a:ext cx="8275983" cy="4051687"/>
          </a:xfrm>
          <a:prstGeom prst="rect">
            <a:avLst/>
          </a:prstGeom>
          <a:noFill/>
        </p:spPr>
        <p:txBody>
          <a:bodyPr wrap="square" rtlCol="0">
            <a:spAutoFit/>
          </a:bodyPr>
          <a:lstStyle/>
          <a:p>
            <a:pPr marL="342900" indent="-342900">
              <a:lnSpc>
                <a:spcPct val="110000"/>
              </a:lnSpc>
              <a:buFont typeface="Arial" panose="020B0604020202020204" pitchFamily="34" charset="0"/>
              <a:buChar char="•"/>
            </a:pPr>
            <a:r>
              <a:rPr lang="en-GB" dirty="0">
                <a:solidFill>
                  <a:srgbClr val="1B597B"/>
                </a:solidFill>
                <a:latin typeface="Book Antiqua" panose="02040602050305030304" pitchFamily="18" charset="0"/>
                <a:ea typeface="Ebrima" panose="02000000000000000000" pitchFamily="2" charset="0"/>
                <a:cs typeface="Ebrima" panose="02000000000000000000" pitchFamily="2" charset="0"/>
              </a:rPr>
              <a:t>Deadline for the control </a:t>
            </a:r>
            <a:r>
              <a:rPr lang="en-GB" b="1" dirty="0">
                <a:solidFill>
                  <a:srgbClr val="1B597B"/>
                </a:solidFill>
                <a:latin typeface="Book Antiqua" panose="02040602050305030304" pitchFamily="18" charset="0"/>
                <a:ea typeface="Ebrima" panose="02000000000000000000" pitchFamily="2" charset="0"/>
                <a:cs typeface="Ebrima" panose="02000000000000000000" pitchFamily="2" charset="0"/>
              </a:rPr>
              <a:t>90+30 days</a:t>
            </a:r>
            <a:endParaRPr lang="en-GB"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indent="-342900">
              <a:lnSpc>
                <a:spcPct val="110000"/>
              </a:lnSpc>
              <a:buFont typeface="Arial" panose="020B0604020202020204" pitchFamily="34" charset="0"/>
              <a:buChar char="•"/>
            </a:pPr>
            <a:r>
              <a:rPr lang="en-GB" dirty="0">
                <a:solidFill>
                  <a:srgbClr val="1B597B"/>
                </a:solidFill>
                <a:latin typeface="Book Antiqua" panose="02040602050305030304" pitchFamily="18" charset="0"/>
                <a:ea typeface="Ebrima" panose="02000000000000000000" pitchFamily="2" charset="0"/>
                <a:cs typeface="Ebrima" panose="02000000000000000000" pitchFamily="2" charset="0"/>
              </a:rPr>
              <a:t>Electronic contact keeping (notification of the parties, clarification of the facts of the case)</a:t>
            </a:r>
          </a:p>
          <a:p>
            <a:pPr marL="342900" indent="-342900">
              <a:lnSpc>
                <a:spcPct val="110000"/>
              </a:lnSpc>
              <a:buFont typeface="Arial" panose="020B0604020202020204" pitchFamily="34" charset="0"/>
              <a:buChar char="•"/>
            </a:pPr>
            <a:r>
              <a:rPr lang="en-GB" b="1" dirty="0">
                <a:solidFill>
                  <a:srgbClr val="1B597B"/>
                </a:solidFill>
                <a:latin typeface="Book Antiqua" panose="02040602050305030304" pitchFamily="18" charset="0"/>
                <a:ea typeface="Ebrima" panose="02000000000000000000" pitchFamily="2" charset="0"/>
                <a:cs typeface="Ebrima" panose="02000000000000000000" pitchFamily="2" charset="0"/>
              </a:rPr>
              <a:t>Clarification of the facts of the case: request for access to the Electronic Public Procurement System </a:t>
            </a:r>
            <a:r>
              <a:rPr lang="en-GB" dirty="0">
                <a:solidFill>
                  <a:srgbClr val="1B597B"/>
                </a:solidFill>
                <a:latin typeface="Book Antiqua" panose="02040602050305030304" pitchFamily="18" charset="0"/>
                <a:ea typeface="Ebrima" panose="02000000000000000000" pitchFamily="2" charset="0"/>
                <a:cs typeface="Ebrima" panose="02000000000000000000" pitchFamily="2" charset="0"/>
              </a:rPr>
              <a:t>+ r</a:t>
            </a:r>
            <a:r>
              <a:rPr lang="hu-HU" dirty="0">
                <a:solidFill>
                  <a:srgbClr val="1B597B"/>
                </a:solidFill>
                <a:latin typeface="Book Antiqua" panose="02040602050305030304" pitchFamily="18" charset="0"/>
                <a:ea typeface="Ebrima" panose="02000000000000000000" pitchFamily="2" charset="0"/>
                <a:cs typeface="Ebrima" panose="02000000000000000000" pitchFamily="2" charset="0"/>
              </a:rPr>
              <a:t>e</a:t>
            </a:r>
            <a:r>
              <a:rPr lang="en-GB" dirty="0">
                <a:solidFill>
                  <a:srgbClr val="1B597B"/>
                </a:solidFill>
                <a:latin typeface="Book Antiqua" panose="02040602050305030304" pitchFamily="18" charset="0"/>
                <a:ea typeface="Ebrima" panose="02000000000000000000" pitchFamily="2" charset="0"/>
                <a:cs typeface="Ebrima" panose="02000000000000000000" pitchFamily="2" charset="0"/>
              </a:rPr>
              <a:t>questing data, documents, declarations (data provision)</a:t>
            </a:r>
            <a:endParaRPr lang="en-GB"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indent="-342900">
              <a:lnSpc>
                <a:spcPct val="110000"/>
              </a:lnSpc>
              <a:buFont typeface="Arial" panose="020B0604020202020204" pitchFamily="34" charset="0"/>
              <a:buChar char="•"/>
            </a:pPr>
            <a:r>
              <a:rPr lang="en-GB" dirty="0">
                <a:solidFill>
                  <a:srgbClr val="1B597B"/>
                </a:solidFill>
                <a:latin typeface="Book Antiqua" panose="02040602050305030304" pitchFamily="18" charset="0"/>
                <a:ea typeface="Ebrima" panose="02000000000000000000" pitchFamily="2" charset="0"/>
                <a:cs typeface="Ebrima" panose="02000000000000000000" pitchFamily="2" charset="0"/>
              </a:rPr>
              <a:t>Deadline for data provisions: </a:t>
            </a:r>
            <a:r>
              <a:rPr lang="en-GB" b="1" dirty="0">
                <a:solidFill>
                  <a:srgbClr val="1B597B"/>
                </a:solidFill>
                <a:latin typeface="Book Antiqua" panose="02040602050305030304" pitchFamily="18" charset="0"/>
                <a:ea typeface="Ebrima" panose="02000000000000000000" pitchFamily="2" charset="0"/>
                <a:cs typeface="Ebrima" panose="02000000000000000000" pitchFamily="2" charset="0"/>
              </a:rPr>
              <a:t>10 days</a:t>
            </a:r>
            <a:endParaRPr lang="en-GB"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indent="-342900">
              <a:lnSpc>
                <a:spcPct val="110000"/>
              </a:lnSpc>
            </a:pPr>
            <a:r>
              <a:rPr lang="en-GB" b="1" dirty="0">
                <a:solidFill>
                  <a:srgbClr val="1B597B"/>
                </a:solidFill>
                <a:latin typeface="Book Antiqua" panose="02040602050305030304" pitchFamily="18" charset="0"/>
                <a:ea typeface="Ebrima" panose="02000000000000000000" pitchFamily="2" charset="0"/>
                <a:cs typeface="Ebrima" panose="02000000000000000000" pitchFamily="2" charset="0"/>
              </a:rPr>
              <a:t>Excluding: </a:t>
            </a:r>
          </a:p>
          <a:p>
            <a:pPr marL="1257300" lvl="2" indent="-342900">
              <a:lnSpc>
                <a:spcPct val="110000"/>
              </a:lnSpc>
              <a:buFont typeface="Courier New" panose="02070309020205020404" pitchFamily="49" charset="0"/>
              <a:buChar char="o"/>
            </a:pPr>
            <a:r>
              <a:rPr lang="en-GB" b="1" dirty="0">
                <a:solidFill>
                  <a:srgbClr val="1B597B"/>
                </a:solidFill>
                <a:latin typeface="Book Antiqua" panose="02040602050305030304" pitchFamily="18" charset="0"/>
                <a:ea typeface="Ebrima" panose="02000000000000000000" pitchFamily="2" charset="0"/>
                <a:cs typeface="Ebrima" panose="02000000000000000000" pitchFamily="2" charset="0"/>
              </a:rPr>
              <a:t>Expert authority/expert</a:t>
            </a:r>
          </a:p>
          <a:p>
            <a:pPr marL="1257300" lvl="2" indent="-342900">
              <a:lnSpc>
                <a:spcPct val="110000"/>
              </a:lnSpc>
              <a:buFont typeface="Courier New" panose="02070309020205020404" pitchFamily="49" charset="0"/>
              <a:buChar char="o"/>
            </a:pPr>
            <a:r>
              <a:rPr lang="en-GB" b="1" dirty="0">
                <a:solidFill>
                  <a:srgbClr val="1B597B"/>
                </a:solidFill>
                <a:latin typeface="Book Antiqua" panose="02040602050305030304" pitchFamily="18" charset="0"/>
                <a:ea typeface="Ebrima" panose="02000000000000000000" pitchFamily="2" charset="0"/>
                <a:cs typeface="Ebrima" panose="02000000000000000000" pitchFamily="2" charset="0"/>
              </a:rPr>
              <a:t>Fulfilment of the request for the supply of missing data/data provision</a:t>
            </a:r>
            <a:r>
              <a:rPr lang="en-GB" dirty="0">
                <a:solidFill>
                  <a:srgbClr val="1B597B"/>
                </a:solidFill>
                <a:latin typeface="Book Antiqua" panose="02040602050305030304" pitchFamily="18" charset="0"/>
                <a:ea typeface="Ebrima" panose="02000000000000000000" pitchFamily="2" charset="0"/>
                <a:cs typeface="Ebrima" panose="02000000000000000000" pitchFamily="2" charset="0"/>
              </a:rPr>
              <a:t> </a:t>
            </a:r>
          </a:p>
          <a:p>
            <a:pPr marL="342900" indent="-342900" algn="just">
              <a:lnSpc>
                <a:spcPct val="120000"/>
              </a:lnSpc>
              <a:spcBef>
                <a:spcPts val="0"/>
              </a:spcBef>
            </a:pPr>
            <a:r>
              <a:rPr lang="hu-HU" sz="1600"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Closing: </a:t>
            </a: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Minutes – suggestion for the </a:t>
            </a:r>
            <a:r>
              <a:rPr lang="hu-HU" sz="16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outcome</a:t>
            </a: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 of the procedure</a:t>
            </a:r>
            <a:endPar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indent="-342900" algn="just">
              <a:lnSpc>
                <a:spcPct val="120000"/>
              </a:lnSpc>
              <a:spcBef>
                <a:spcPts val="0"/>
              </a:spcBef>
            </a:pPr>
            <a:endParaRPr lang="hu-HU"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298368" y="4265237"/>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304765"/>
            <a:ext cx="7969081" cy="707886"/>
          </a:xfrm>
          <a:prstGeom prst="rect">
            <a:avLst/>
          </a:prstGeom>
          <a:noFill/>
        </p:spPr>
        <p:txBody>
          <a:bodyPr wrap="square" rtlCol="0">
            <a:spAutoFit/>
          </a:bodyPr>
          <a:lstStyle/>
          <a:p>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The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control</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procedure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Public Procurement Authority</a:t>
            </a:r>
          </a:p>
        </p:txBody>
      </p:sp>
    </p:spTree>
    <p:extLst>
      <p:ext uri="{BB962C8B-B14F-4D97-AF65-F5344CB8AC3E}">
        <p14:creationId xmlns:p14="http://schemas.microsoft.com/office/powerpoint/2010/main" val="497664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463261" y="1028494"/>
            <a:ext cx="7823096" cy="3108543"/>
          </a:xfrm>
          <a:prstGeom prst="rect">
            <a:avLst/>
          </a:prstGeom>
          <a:noFill/>
        </p:spPr>
        <p:txBody>
          <a:bodyPr wrap="square" rtlCol="0">
            <a:spAutoFit/>
          </a:bodyPr>
          <a:lstStyle/>
          <a:p>
            <a:pPr marL="342900" lvl="0" indent="-342900" algn="just"/>
            <a:r>
              <a:rPr lang="en-GB" b="1" dirty="0">
                <a:solidFill>
                  <a:srgbClr val="1B597B"/>
                </a:solidFill>
                <a:latin typeface="Book Antiqua" panose="02040602050305030304" pitchFamily="18" charset="0"/>
                <a:ea typeface="Ebrima" panose="02000000000000000000" pitchFamily="2" charset="0"/>
                <a:cs typeface="Ebrima" panose="02000000000000000000" pitchFamily="2" charset="0"/>
              </a:rPr>
              <a:t>Outcome of the contract control:</a:t>
            </a:r>
          </a:p>
          <a:p>
            <a:pPr marL="342900" lvl="0" indent="-342900" algn="just"/>
            <a:endParaRPr lang="en-GB"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lvl="0" indent="-342900" algn="just">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No infringement</a:t>
            </a:r>
          </a:p>
          <a:p>
            <a:pPr lvl="0" algn="just"/>
            <a:endPar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lvl="0" indent="-342900" algn="just">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Public procurement infringement: </a:t>
            </a: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legal review procedure </a:t>
            </a: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at the Public Procurement Arbitration Board</a:t>
            </a:r>
            <a:endPar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lvl="0" indent="-342900" algn="just">
              <a:buFont typeface="Arial" panose="020B0604020202020204" pitchFamily="34" charset="0"/>
              <a:buChar char="•"/>
            </a:pPr>
            <a:endPar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lvl="0" indent="-342900" algn="just">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Other infringement: competent/responsible entity</a:t>
            </a:r>
          </a:p>
          <a:p>
            <a:pPr marL="342900" lvl="0" indent="-342900" algn="just">
              <a:buFont typeface="Arial" panose="020B0604020202020204" pitchFamily="34" charset="0"/>
              <a:buChar char="•"/>
            </a:pPr>
            <a:endPar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lvl="0" indent="-342900" algn="just">
              <a:buFont typeface="Arial" panose="020B0604020202020204" pitchFamily="34" charset="0"/>
              <a:buChar char="•"/>
            </a:pP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If the contract amendment is considered null and void, the President of the Authority initiates legal proceeding for the declaration of invalidity of the amendment and for the application of the legal consequence of invalidity</a:t>
            </a:r>
            <a:r>
              <a:rPr lang="hu-HU" sz="1600" dirty="0">
                <a:solidFill>
                  <a:srgbClr val="1B597B"/>
                </a:solidFill>
                <a:latin typeface="Book Antiqua" panose="02040602050305030304" pitchFamily="18" charset="0"/>
                <a:ea typeface="Ebrima" panose="02000000000000000000" pitchFamily="2" charset="0"/>
                <a:cs typeface="Ebrima" panose="02000000000000000000" pitchFamily="2" charset="0"/>
              </a:rPr>
              <a:t>. </a:t>
            </a: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463261" y="347900"/>
            <a:ext cx="7969081" cy="707886"/>
          </a:xfrm>
          <a:prstGeom prst="rect">
            <a:avLst/>
          </a:prstGeom>
          <a:noFill/>
        </p:spPr>
        <p:txBody>
          <a:bodyPr wrap="square" rtlCol="0">
            <a:spAutoFit/>
          </a:bodyPr>
          <a:lstStyle/>
          <a:p>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The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control</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procedure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Public Procurement Authority</a:t>
            </a:r>
          </a:p>
        </p:txBody>
      </p:sp>
    </p:spTree>
    <p:extLst>
      <p:ext uri="{BB962C8B-B14F-4D97-AF65-F5344CB8AC3E}">
        <p14:creationId xmlns:p14="http://schemas.microsoft.com/office/powerpoint/2010/main" val="1129781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463260" y="1028494"/>
            <a:ext cx="8275983" cy="3416320"/>
          </a:xfrm>
          <a:prstGeom prst="rect">
            <a:avLst/>
          </a:prstGeom>
          <a:noFill/>
        </p:spPr>
        <p:txBody>
          <a:bodyPr wrap="square" rtlCol="0">
            <a:spAutoFit/>
          </a:bodyPr>
          <a:lstStyle/>
          <a:p>
            <a:pPr marL="342900" lvl="0" indent="-342900" algn="just"/>
            <a:r>
              <a:rPr lang="en-GB" b="1" dirty="0">
                <a:solidFill>
                  <a:srgbClr val="1B597B"/>
                </a:solidFill>
                <a:latin typeface="Book Antiqua" panose="02040602050305030304" pitchFamily="18" charset="0"/>
                <a:ea typeface="Ebrima" panose="02000000000000000000" pitchFamily="2" charset="0"/>
                <a:cs typeface="Ebrima" panose="02000000000000000000" pitchFamily="2" charset="0"/>
              </a:rPr>
              <a:t>Outcome of the contract control:</a:t>
            </a:r>
          </a:p>
          <a:p>
            <a:pPr marL="342900" lvl="0" indent="-342900" algn="just"/>
            <a:endParaRPr lang="en-GB"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lvl="0" indent="-342900" algn="just">
              <a:buFont typeface="Arial" panose="020B0604020202020204" pitchFamily="34" charset="0"/>
              <a:buChar char="•"/>
            </a:pPr>
            <a:r>
              <a:rPr lang="en-GB" dirty="0">
                <a:solidFill>
                  <a:srgbClr val="1B597B"/>
                </a:solidFill>
                <a:latin typeface="Book Antiqua" panose="02040602050305030304" pitchFamily="18" charset="0"/>
                <a:ea typeface="Ebrima" panose="02000000000000000000" pitchFamily="2" charset="0"/>
                <a:cs typeface="Ebrima" panose="02000000000000000000" pitchFamily="2" charset="0"/>
              </a:rPr>
              <a:t>Competition law infringement, suspected cartel: Hungarian Competition Authority</a:t>
            </a:r>
          </a:p>
          <a:p>
            <a:pPr marL="342900" lvl="0" indent="-342900" algn="just">
              <a:buFont typeface="Arial" panose="020B0604020202020204" pitchFamily="34" charset="0"/>
              <a:buChar char="•"/>
            </a:pPr>
            <a:endParaRPr lang="en-GB"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lvl="0" indent="-342900" algn="just">
              <a:buFont typeface="Arial" panose="020B0604020202020204" pitchFamily="34" charset="0"/>
              <a:buChar char="•"/>
            </a:pPr>
            <a:r>
              <a:rPr lang="en-GB" dirty="0">
                <a:solidFill>
                  <a:srgbClr val="1B597B"/>
                </a:solidFill>
                <a:latin typeface="Book Antiqua" panose="02040602050305030304" pitchFamily="18" charset="0"/>
                <a:ea typeface="Ebrima" panose="02000000000000000000" pitchFamily="2" charset="0"/>
                <a:cs typeface="Ebrima" panose="02000000000000000000" pitchFamily="2" charset="0"/>
              </a:rPr>
              <a:t>Criminal offence: National Tax and Customs Administration, Police</a:t>
            </a:r>
          </a:p>
          <a:p>
            <a:pPr marL="800100" lvl="1" indent="-342900" algn="just">
              <a:buFont typeface="Courier New" panose="02070309020205020404" pitchFamily="49" charset="0"/>
              <a:buChar char="o"/>
            </a:pPr>
            <a:r>
              <a:rPr lang="en-GB" dirty="0">
                <a:solidFill>
                  <a:srgbClr val="1B597B"/>
                </a:solidFill>
                <a:latin typeface="Book Antiqua" panose="02040602050305030304" pitchFamily="18" charset="0"/>
                <a:ea typeface="Ebrima" panose="02000000000000000000" pitchFamily="2" charset="0"/>
                <a:cs typeface="Ebrima" panose="02000000000000000000" pitchFamily="2" charset="0"/>
              </a:rPr>
              <a:t>usage of false private document</a:t>
            </a:r>
          </a:p>
          <a:p>
            <a:pPr marL="800100" lvl="1" indent="-342900" algn="just">
              <a:buFont typeface="Courier New" panose="02070309020205020404" pitchFamily="49" charset="0"/>
              <a:buChar char="o"/>
            </a:pPr>
            <a:r>
              <a:rPr lang="en-GB" dirty="0">
                <a:solidFill>
                  <a:srgbClr val="1B597B"/>
                </a:solidFill>
                <a:latin typeface="Book Antiqua" panose="02040602050305030304" pitchFamily="18" charset="0"/>
                <a:ea typeface="Ebrima" panose="02000000000000000000" pitchFamily="2" charset="0"/>
                <a:cs typeface="Ebrima" panose="02000000000000000000" pitchFamily="2" charset="0"/>
              </a:rPr>
              <a:t>budget fraud </a:t>
            </a:r>
          </a:p>
          <a:p>
            <a:pPr marL="800100" lvl="1" indent="-342900" algn="just">
              <a:buFont typeface="Courier New" panose="02070309020205020404" pitchFamily="49" charset="0"/>
              <a:buChar char="o"/>
            </a:pPr>
            <a:r>
              <a:rPr lang="hu-HU" dirty="0">
                <a:solidFill>
                  <a:srgbClr val="1B597B"/>
                </a:solidFill>
                <a:latin typeface="Book Antiqua" panose="02040602050305030304" pitchFamily="18" charset="0"/>
                <a:ea typeface="Ebrima" panose="02000000000000000000" pitchFamily="2" charset="0"/>
                <a:cs typeface="Ebrima" panose="02000000000000000000" pitchFamily="2" charset="0"/>
              </a:rPr>
              <a:t>r</a:t>
            </a:r>
            <a:r>
              <a:rPr lang="en-GB" dirty="0" err="1">
                <a:solidFill>
                  <a:srgbClr val="1B597B"/>
                </a:solidFill>
                <a:latin typeface="Book Antiqua" panose="02040602050305030304" pitchFamily="18" charset="0"/>
                <a:ea typeface="Ebrima" panose="02000000000000000000" pitchFamily="2" charset="0"/>
                <a:cs typeface="Ebrima" panose="02000000000000000000" pitchFamily="2" charset="0"/>
              </a:rPr>
              <a:t>estrictive</a:t>
            </a:r>
            <a:r>
              <a:rPr lang="en-GB" dirty="0">
                <a:solidFill>
                  <a:srgbClr val="1B597B"/>
                </a:solidFill>
                <a:latin typeface="Book Antiqua" panose="02040602050305030304" pitchFamily="18" charset="0"/>
                <a:ea typeface="Ebrima" panose="02000000000000000000" pitchFamily="2" charset="0"/>
                <a:cs typeface="Ebrima" panose="02000000000000000000" pitchFamily="2" charset="0"/>
              </a:rPr>
              <a:t> agreement in a public procurement and concession procedure</a:t>
            </a:r>
          </a:p>
          <a:p>
            <a:pPr marL="342900" lvl="0" indent="-342900" algn="just">
              <a:buFont typeface="Arial" panose="020B0604020202020204" pitchFamily="34" charset="0"/>
              <a:buChar char="•"/>
            </a:pPr>
            <a:endParaRPr lang="en-GB"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lvl="0" indent="-342900" algn="just">
              <a:buFont typeface="Arial" panose="020B0604020202020204" pitchFamily="34" charset="0"/>
              <a:buChar char="•"/>
            </a:pPr>
            <a:r>
              <a:rPr lang="en-GB" dirty="0">
                <a:solidFill>
                  <a:srgbClr val="1B597B"/>
                </a:solidFill>
                <a:latin typeface="Book Antiqua" panose="02040602050305030304" pitchFamily="18" charset="0"/>
                <a:ea typeface="Ebrima" panose="02000000000000000000" pitchFamily="2" charset="0"/>
                <a:cs typeface="Ebrima" panose="02000000000000000000" pitchFamily="2" charset="0"/>
              </a:rPr>
              <a:t>Supervisory procedure for compliance: Company court</a:t>
            </a: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463260" y="328981"/>
            <a:ext cx="7969081" cy="707886"/>
          </a:xfrm>
          <a:prstGeom prst="rect">
            <a:avLst/>
          </a:prstGeom>
          <a:noFill/>
        </p:spPr>
        <p:txBody>
          <a:bodyPr wrap="square" rtlCol="0">
            <a:spAutoFit/>
          </a:bodyPr>
          <a:lstStyle/>
          <a:p>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The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control</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procedure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Public Procurement Authority</a:t>
            </a:r>
          </a:p>
        </p:txBody>
      </p:sp>
    </p:spTree>
    <p:extLst>
      <p:ext uri="{BB962C8B-B14F-4D97-AF65-F5344CB8AC3E}">
        <p14:creationId xmlns:p14="http://schemas.microsoft.com/office/powerpoint/2010/main" val="20216381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463260" y="1028494"/>
            <a:ext cx="8275983" cy="2862322"/>
          </a:xfrm>
          <a:prstGeom prst="rect">
            <a:avLst/>
          </a:prstGeom>
          <a:noFill/>
        </p:spPr>
        <p:txBody>
          <a:bodyPr wrap="square" rtlCol="0">
            <a:spAutoFit/>
          </a:bodyPr>
          <a:lstStyle/>
          <a:p>
            <a:pPr marL="342900" lvl="0" indent="-342900" algn="just"/>
            <a:r>
              <a:rPr lang="en-GB" b="1" dirty="0">
                <a:solidFill>
                  <a:srgbClr val="1B597B"/>
                </a:solidFill>
                <a:latin typeface="Book Antiqua" panose="02040602050305030304" pitchFamily="18" charset="0"/>
                <a:ea typeface="Ebrima" panose="02000000000000000000" pitchFamily="2" charset="0"/>
                <a:cs typeface="Ebrima" panose="02000000000000000000" pitchFamily="2" charset="0"/>
              </a:rPr>
              <a:t>Other control bodies</a:t>
            </a:r>
          </a:p>
          <a:p>
            <a:pPr marL="342900" lvl="0" indent="-342900" algn="just"/>
            <a:endParaRPr lang="en-GB"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indent="-342900" algn="just">
              <a:buFont typeface="Arial" panose="020B0604020202020204" pitchFamily="34" charset="0"/>
              <a:buChar char="•"/>
            </a:pPr>
            <a:r>
              <a:rPr lang="hu-HU" b="1" dirty="0" err="1" smtClean="0">
                <a:solidFill>
                  <a:srgbClr val="1B597B"/>
                </a:solidFill>
                <a:latin typeface="Book Antiqua" panose="02040602050305030304" pitchFamily="18" charset="0"/>
                <a:ea typeface="Ebrima" panose="02000000000000000000" pitchFamily="2" charset="0"/>
                <a:cs typeface="Ebrima" panose="02000000000000000000" pitchFamily="2" charset="0"/>
              </a:rPr>
              <a:t>Ministry</a:t>
            </a:r>
            <a:r>
              <a:rPr lang="en-US" b="1" dirty="0" smtClean="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en-US" b="1" dirty="0">
                <a:solidFill>
                  <a:srgbClr val="1B597B"/>
                </a:solidFill>
                <a:latin typeface="Book Antiqua" panose="02040602050305030304" pitchFamily="18" charset="0"/>
                <a:ea typeface="Ebrima" panose="02000000000000000000" pitchFamily="2" charset="0"/>
                <a:cs typeface="Ebrima" panose="02000000000000000000" pitchFamily="2" charset="0"/>
              </a:rPr>
              <a:t>of public administration and regional development</a:t>
            </a:r>
            <a:r>
              <a:rPr lang="en-GB" dirty="0" smtClean="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en-GB" b="1" dirty="0">
                <a:solidFill>
                  <a:srgbClr val="1B597B"/>
                </a:solidFill>
                <a:latin typeface="Book Antiqua" panose="02040602050305030304" pitchFamily="18" charset="0"/>
                <a:ea typeface="Ebrima" panose="02000000000000000000" pitchFamily="2" charset="0"/>
                <a:cs typeface="Ebrima" panose="02000000000000000000" pitchFamily="2" charset="0"/>
              </a:rPr>
              <a:t>Managing Authorities </a:t>
            </a:r>
            <a:r>
              <a:rPr lang="en-GB" dirty="0">
                <a:solidFill>
                  <a:srgbClr val="1B597B"/>
                </a:solidFill>
                <a:latin typeface="Book Antiqua" panose="02040602050305030304" pitchFamily="18" charset="0"/>
                <a:ea typeface="Ebrima" panose="02000000000000000000" pitchFamily="2" charset="0"/>
                <a:cs typeface="Ebrima" panose="02000000000000000000" pitchFamily="2" charset="0"/>
              </a:rPr>
              <a:t>(Government Decree No. 256/2021. (V. 18.) on the rules of using the subsidies of certain EU funds in the 2021-2027 programing period)</a:t>
            </a:r>
          </a:p>
          <a:p>
            <a:pPr marL="342900" lvl="0" indent="-342900" algn="just">
              <a:buFont typeface="Arial" panose="020B0604020202020204" pitchFamily="34" charset="0"/>
              <a:buChar char="•"/>
            </a:pPr>
            <a:r>
              <a:rPr lang="en-GB" dirty="0">
                <a:solidFill>
                  <a:srgbClr val="1B597B"/>
                </a:solidFill>
                <a:latin typeface="Book Antiqua" panose="02040602050305030304" pitchFamily="18" charset="0"/>
                <a:ea typeface="Ebrima" panose="02000000000000000000" pitchFamily="2" charset="0"/>
                <a:cs typeface="Ebrima" panose="02000000000000000000" pitchFamily="2" charset="0"/>
              </a:rPr>
              <a:t>State Audit Office</a:t>
            </a:r>
          </a:p>
          <a:p>
            <a:pPr marL="342900" lvl="0" indent="-342900" algn="just">
              <a:buFont typeface="Arial" panose="020B0604020202020204" pitchFamily="34" charset="0"/>
              <a:buChar char="•"/>
            </a:pPr>
            <a:r>
              <a:rPr lang="en-GB" dirty="0">
                <a:solidFill>
                  <a:srgbClr val="1B597B"/>
                </a:solidFill>
                <a:latin typeface="Book Antiqua" panose="02040602050305030304" pitchFamily="18" charset="0"/>
                <a:ea typeface="Ebrima" panose="02000000000000000000" pitchFamily="2" charset="0"/>
                <a:cs typeface="Ebrima" panose="02000000000000000000" pitchFamily="2" charset="0"/>
              </a:rPr>
              <a:t>Hungarian Competition Authority</a:t>
            </a:r>
          </a:p>
          <a:p>
            <a:pPr marL="342900" lvl="0" indent="-342900" algn="just">
              <a:buFont typeface="Arial" panose="020B0604020202020204" pitchFamily="34" charset="0"/>
              <a:buChar char="•"/>
            </a:pPr>
            <a:r>
              <a:rPr lang="en-GB" dirty="0">
                <a:solidFill>
                  <a:srgbClr val="1B597B"/>
                </a:solidFill>
                <a:latin typeface="Book Antiqua" panose="02040602050305030304" pitchFamily="18" charset="0"/>
                <a:ea typeface="Ebrima" panose="02000000000000000000" pitchFamily="2" charset="0"/>
                <a:cs typeface="Ebrima" panose="02000000000000000000" pitchFamily="2" charset="0"/>
              </a:rPr>
              <a:t>Integrity Authority</a:t>
            </a:r>
          </a:p>
          <a:p>
            <a:pPr marL="342900" lvl="0" indent="-342900" algn="just">
              <a:buFont typeface="Arial" panose="020B0604020202020204" pitchFamily="34" charset="0"/>
              <a:buChar char="•"/>
            </a:pPr>
            <a:r>
              <a:rPr lang="en-GB" dirty="0">
                <a:solidFill>
                  <a:srgbClr val="1B597B"/>
                </a:solidFill>
                <a:latin typeface="Book Antiqua" panose="02040602050305030304" pitchFamily="18" charset="0"/>
                <a:ea typeface="Ebrima" panose="02000000000000000000" pitchFamily="2" charset="0"/>
                <a:cs typeface="Ebrima" panose="02000000000000000000" pitchFamily="2" charset="0"/>
              </a:rPr>
              <a:t>Government Control Office</a:t>
            </a:r>
          </a:p>
          <a:p>
            <a:pPr marL="342900" lvl="0" indent="-342900" algn="just">
              <a:buFont typeface="Arial" panose="020B0604020202020204" pitchFamily="34" charset="0"/>
              <a:buChar char="•"/>
            </a:pPr>
            <a:r>
              <a:rPr lang="en-GB" dirty="0">
                <a:solidFill>
                  <a:srgbClr val="1B597B"/>
                </a:solidFill>
                <a:latin typeface="Book Antiqua" panose="02040602050305030304" pitchFamily="18" charset="0"/>
                <a:ea typeface="Ebrima" panose="02000000000000000000" pitchFamily="2" charset="0"/>
                <a:cs typeface="Ebrima" panose="02000000000000000000" pitchFamily="2" charset="0"/>
              </a:rPr>
              <a:t>Others</a:t>
            </a: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2" name="TextBox 54">
            <a:extLst>
              <a:ext uri="{FF2B5EF4-FFF2-40B4-BE49-F238E27FC236}">
                <a16:creationId xmlns:a16="http://schemas.microsoft.com/office/drawing/2014/main" id="{B3EAF9E6-7711-7102-70F7-FC3D3799DF48}"/>
              </a:ext>
            </a:extLst>
          </p:cNvPr>
          <p:cNvSpPr txBox="1"/>
          <p:nvPr/>
        </p:nvSpPr>
        <p:spPr>
          <a:xfrm>
            <a:off x="463260" y="328981"/>
            <a:ext cx="7969081" cy="707886"/>
          </a:xfrm>
          <a:prstGeom prst="rect">
            <a:avLst/>
          </a:prstGeom>
          <a:noFill/>
        </p:spPr>
        <p:txBody>
          <a:bodyPr wrap="square" rtlCol="0">
            <a:spAutoFit/>
          </a:bodyPr>
          <a:lstStyle/>
          <a:p>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The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control</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procedure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Public Procurement Authority</a:t>
            </a:r>
          </a:p>
        </p:txBody>
      </p:sp>
    </p:spTree>
    <p:extLst>
      <p:ext uri="{BB962C8B-B14F-4D97-AF65-F5344CB8AC3E}">
        <p14:creationId xmlns:p14="http://schemas.microsoft.com/office/powerpoint/2010/main" val="3634936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304765"/>
            <a:ext cx="7969081" cy="400110"/>
          </a:xfrm>
          <a:prstGeom prst="rect">
            <a:avLst/>
          </a:prstGeom>
          <a:noFill/>
        </p:spPr>
        <p:txBody>
          <a:bodyPr wrap="square" rtlCol="0">
            <a:spAutoFit/>
          </a:bodyPr>
          <a:lstStyle/>
          <a:p>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Result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control</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in 2022</a:t>
            </a:r>
          </a:p>
        </p:txBody>
      </p:sp>
      <p:pic>
        <p:nvPicPr>
          <p:cNvPr id="2" name="Kép 1"/>
          <p:cNvPicPr>
            <a:picLocks noChangeAspect="1"/>
          </p:cNvPicPr>
          <p:nvPr/>
        </p:nvPicPr>
        <p:blipFill>
          <a:blip r:embed="rId5"/>
          <a:stretch>
            <a:fillRect/>
          </a:stretch>
        </p:blipFill>
        <p:spPr>
          <a:xfrm>
            <a:off x="1091565" y="736741"/>
            <a:ext cx="6604635" cy="3733670"/>
          </a:xfrm>
          <a:prstGeom prst="rect">
            <a:avLst/>
          </a:prstGeom>
        </p:spPr>
      </p:pic>
    </p:spTree>
    <p:extLst>
      <p:ext uri="{BB962C8B-B14F-4D97-AF65-F5344CB8AC3E}">
        <p14:creationId xmlns:p14="http://schemas.microsoft.com/office/powerpoint/2010/main" val="30485964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TextBox 9">
            <a:extLst>
              <a:ext uri="{FF2B5EF4-FFF2-40B4-BE49-F238E27FC236}">
                <a16:creationId xmlns:a16="http://schemas.microsoft.com/office/drawing/2014/main" id="{74433F1A-5768-8AD9-3444-CB70F71DBECA}"/>
              </a:ext>
            </a:extLst>
          </p:cNvPr>
          <p:cNvSpPr txBox="1"/>
          <p:nvPr/>
        </p:nvSpPr>
        <p:spPr>
          <a:xfrm>
            <a:off x="2232397" y="1947019"/>
            <a:ext cx="4336981" cy="830997"/>
          </a:xfrm>
          <a:prstGeom prst="rect">
            <a:avLst/>
          </a:prstGeom>
          <a:noFill/>
        </p:spPr>
        <p:txBody>
          <a:bodyPr wrap="square" rtlCol="0">
            <a:spAutoFit/>
          </a:bodyPr>
          <a:lstStyle/>
          <a:p>
            <a:r>
              <a:rPr lang="hu-HU" sz="24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Typical</a:t>
            </a:r>
            <a:r>
              <a:rPr lang="hu-HU" sz="24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4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infringements</a:t>
            </a:r>
            <a:r>
              <a:rPr lang="hu-HU" sz="24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4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results</a:t>
            </a:r>
            <a:endParaRPr lang="hu-HU" sz="24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pic>
        <p:nvPicPr>
          <p:cNvPr id="5" name="Kép 4" descr="A képen szöveg, clipart, képernyőkép látható&#10;&#10;Automatikusan generált leírás">
            <a:extLst>
              <a:ext uri="{FF2B5EF4-FFF2-40B4-BE49-F238E27FC236}">
                <a16:creationId xmlns:a16="http://schemas.microsoft.com/office/drawing/2014/main" id="{FCDFA64D-90C2-4E42-BE99-9D7333E27A22}"/>
              </a:ext>
            </a:extLst>
          </p:cNvPr>
          <p:cNvPicPr>
            <a:picLocks noChangeAspect="1"/>
          </p:cNvPicPr>
          <p:nvPr/>
        </p:nvPicPr>
        <p:blipFill>
          <a:blip r:embed="rId3"/>
          <a:stretch>
            <a:fillRect/>
          </a:stretch>
        </p:blipFill>
        <p:spPr>
          <a:xfrm>
            <a:off x="463261" y="4525043"/>
            <a:ext cx="1043084" cy="492443"/>
          </a:xfrm>
          <a:prstGeom prst="rect">
            <a:avLst/>
          </a:prstGeom>
        </p:spPr>
      </p:pic>
    </p:spTree>
    <p:extLst>
      <p:ext uri="{BB962C8B-B14F-4D97-AF65-F5344CB8AC3E}">
        <p14:creationId xmlns:p14="http://schemas.microsoft.com/office/powerpoint/2010/main" val="40358070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342273" y="220300"/>
            <a:ext cx="8695047" cy="400110"/>
          </a:xfrm>
          <a:prstGeom prst="rect">
            <a:avLst/>
          </a:prstGeom>
          <a:noFill/>
        </p:spPr>
        <p:txBody>
          <a:bodyPr wrap="square" rtlCol="0">
            <a:spAutoFit/>
          </a:bodyPr>
          <a:lstStyle/>
          <a:p>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Typical</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infringements</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found</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in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review</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procedures</a:t>
            </a:r>
            <a:endPar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graphicFrame>
        <p:nvGraphicFramePr>
          <p:cNvPr id="2" name="Táblázat 1"/>
          <p:cNvGraphicFramePr>
            <a:graphicFrameLocks noGrp="1"/>
          </p:cNvGraphicFramePr>
          <p:nvPr>
            <p:extLst>
              <p:ext uri="{D42A27DB-BD31-4B8C-83A1-F6EECF244321}">
                <p14:modId xmlns:p14="http://schemas.microsoft.com/office/powerpoint/2010/main" val="1836505307"/>
              </p:ext>
            </p:extLst>
          </p:nvPr>
        </p:nvGraphicFramePr>
        <p:xfrm>
          <a:off x="1098473" y="1346949"/>
          <a:ext cx="6578600" cy="3125153"/>
        </p:xfrm>
        <a:graphic>
          <a:graphicData uri="http://schemas.openxmlformats.org/drawingml/2006/table">
            <a:tbl>
              <a:tblPr>
                <a:tableStyleId>{5C22544A-7EE6-4342-B048-85BDC9FD1C3A}</a:tableStyleId>
              </a:tblPr>
              <a:tblGrid>
                <a:gridCol w="5473700">
                  <a:extLst>
                    <a:ext uri="{9D8B030D-6E8A-4147-A177-3AD203B41FA5}">
                      <a16:colId xmlns:a16="http://schemas.microsoft.com/office/drawing/2014/main" val="4064395432"/>
                    </a:ext>
                  </a:extLst>
                </a:gridCol>
                <a:gridCol w="1104900">
                  <a:extLst>
                    <a:ext uri="{9D8B030D-6E8A-4147-A177-3AD203B41FA5}">
                      <a16:colId xmlns:a16="http://schemas.microsoft.com/office/drawing/2014/main" val="849624240"/>
                    </a:ext>
                  </a:extLst>
                </a:gridCol>
              </a:tblGrid>
              <a:tr h="448628">
                <a:tc>
                  <a:txBody>
                    <a:bodyPr/>
                    <a:lstStyle/>
                    <a:p>
                      <a:pPr algn="ctr" fontAlgn="ctr"/>
                      <a:r>
                        <a:rPr lang="en-GB" sz="1200" b="1" u="none" strike="noStrike" noProof="0" dirty="0">
                          <a:solidFill>
                            <a:srgbClr val="1B597B"/>
                          </a:solidFill>
                          <a:effectLst/>
                          <a:latin typeface="Book Antiqua" panose="02040602050305030304" pitchFamily="18" charset="0"/>
                        </a:rPr>
                        <a:t>Infringement</a:t>
                      </a:r>
                      <a:endParaRPr lang="en-GB" sz="1200" b="1" i="0" u="none" strike="noStrike" noProof="0" dirty="0">
                        <a:solidFill>
                          <a:srgbClr val="1B597B"/>
                        </a:solidFill>
                        <a:effectLst/>
                        <a:latin typeface="Book Antiqua" panose="02040602050305030304" pitchFamily="18" charset="0"/>
                      </a:endParaRPr>
                    </a:p>
                  </a:txBody>
                  <a:tcPr marL="7620" marR="7620" marT="7620" marB="0" anchor="ctr"/>
                </a:tc>
                <a:tc>
                  <a:txBody>
                    <a:bodyPr/>
                    <a:lstStyle/>
                    <a:p>
                      <a:pPr algn="ctr" fontAlgn="ctr"/>
                      <a:r>
                        <a:rPr lang="hu-HU" sz="1200" b="1" u="none" strike="noStrike" dirty="0" err="1">
                          <a:solidFill>
                            <a:srgbClr val="1B597B"/>
                          </a:solidFill>
                          <a:effectLst/>
                          <a:latin typeface="Book Antiqua" panose="02040602050305030304" pitchFamily="18" charset="0"/>
                        </a:rPr>
                        <a:t>Quantity</a:t>
                      </a:r>
                      <a:endParaRPr lang="hu-HU" sz="1200" b="1" i="0" u="none" strike="noStrike" dirty="0">
                        <a:solidFill>
                          <a:srgbClr val="1B597B"/>
                        </a:solidFill>
                        <a:effectLst/>
                        <a:latin typeface="Book Antiqua" panose="02040602050305030304" pitchFamily="18" charset="0"/>
                      </a:endParaRPr>
                    </a:p>
                  </a:txBody>
                  <a:tcPr marL="7620" marR="7620" marT="7620" marB="0" anchor="ctr"/>
                </a:tc>
                <a:extLst>
                  <a:ext uri="{0D108BD9-81ED-4DB2-BD59-A6C34878D82A}">
                    <a16:rowId xmlns:a16="http://schemas.microsoft.com/office/drawing/2014/main" val="823621773"/>
                  </a:ext>
                </a:extLst>
              </a:tr>
              <a:tr h="381000">
                <a:tc>
                  <a:txBody>
                    <a:bodyPr/>
                    <a:lstStyle/>
                    <a:p>
                      <a:pPr algn="ctr" fontAlgn="ctr"/>
                      <a:r>
                        <a:rPr lang="en-GB" sz="1200" u="none" strike="noStrike" noProof="0" dirty="0">
                          <a:solidFill>
                            <a:srgbClr val="1B597B"/>
                          </a:solidFill>
                          <a:effectLst/>
                          <a:latin typeface="Book Antiqua" panose="02040602050305030304" pitchFamily="18" charset="0"/>
                        </a:rPr>
                        <a:t>Violation</a:t>
                      </a:r>
                      <a:r>
                        <a:rPr lang="en-GB" sz="1200" u="none" strike="noStrike" baseline="0" noProof="0" dirty="0">
                          <a:solidFill>
                            <a:srgbClr val="1B597B"/>
                          </a:solidFill>
                          <a:effectLst/>
                          <a:latin typeface="Book Antiqua" panose="02040602050305030304" pitchFamily="18" charset="0"/>
                        </a:rPr>
                        <a:t> of the control and documentation obligation</a:t>
                      </a:r>
                      <a:endParaRPr lang="en-GB" sz="1200" b="0" i="0" u="none" strike="noStrike" noProof="0" dirty="0">
                        <a:solidFill>
                          <a:srgbClr val="1B597B"/>
                        </a:solidFill>
                        <a:effectLst/>
                        <a:latin typeface="Book Antiqua" panose="02040602050305030304" pitchFamily="18" charset="0"/>
                      </a:endParaRPr>
                    </a:p>
                  </a:txBody>
                  <a:tcPr marL="7620" marR="7620" marT="7620" marB="0" anchor="ctr"/>
                </a:tc>
                <a:tc>
                  <a:txBody>
                    <a:bodyPr/>
                    <a:lstStyle/>
                    <a:p>
                      <a:pPr algn="ctr" fontAlgn="ctr"/>
                      <a:r>
                        <a:rPr lang="hu-HU" sz="1200" u="none" strike="noStrike">
                          <a:solidFill>
                            <a:srgbClr val="1B597B"/>
                          </a:solidFill>
                          <a:effectLst/>
                          <a:latin typeface="Book Antiqua" panose="02040602050305030304" pitchFamily="18" charset="0"/>
                        </a:rPr>
                        <a:t>31</a:t>
                      </a:r>
                      <a:endParaRPr lang="hu-HU" sz="1200" b="0" i="0" u="none" strike="noStrike">
                        <a:solidFill>
                          <a:srgbClr val="1B597B"/>
                        </a:solidFill>
                        <a:effectLst/>
                        <a:latin typeface="Book Antiqua" panose="02040602050305030304" pitchFamily="18" charset="0"/>
                      </a:endParaRPr>
                    </a:p>
                  </a:txBody>
                  <a:tcPr marL="7620" marR="7620" marT="7620" marB="0" anchor="ctr"/>
                </a:tc>
                <a:extLst>
                  <a:ext uri="{0D108BD9-81ED-4DB2-BD59-A6C34878D82A}">
                    <a16:rowId xmlns:a16="http://schemas.microsoft.com/office/drawing/2014/main" val="154102921"/>
                  </a:ext>
                </a:extLst>
              </a:tr>
              <a:tr h="514350">
                <a:tc>
                  <a:txBody>
                    <a:bodyPr/>
                    <a:lstStyle/>
                    <a:p>
                      <a:pPr algn="ctr" fontAlgn="ctr"/>
                      <a:r>
                        <a:rPr lang="en-GB" sz="1200" u="none" strike="noStrike" noProof="0" dirty="0">
                          <a:solidFill>
                            <a:srgbClr val="1B597B"/>
                          </a:solidFill>
                          <a:effectLst/>
                          <a:latin typeface="Book Antiqua" panose="02040602050305030304" pitchFamily="18" charset="0"/>
                        </a:rPr>
                        <a:t>Breaching</a:t>
                      </a:r>
                      <a:r>
                        <a:rPr lang="en-GB" sz="1200" u="none" strike="noStrike" baseline="0" noProof="0" dirty="0">
                          <a:solidFill>
                            <a:srgbClr val="1B597B"/>
                          </a:solidFill>
                          <a:effectLst/>
                          <a:latin typeface="Book Antiqua" panose="02040602050305030304" pitchFamily="18" charset="0"/>
                        </a:rPr>
                        <a:t> the order of payment</a:t>
                      </a:r>
                      <a:endParaRPr lang="en-GB" sz="1200" b="0" i="0" u="none" strike="noStrike" noProof="0" dirty="0">
                        <a:solidFill>
                          <a:srgbClr val="1B597B"/>
                        </a:solidFill>
                        <a:effectLst/>
                        <a:latin typeface="Book Antiqua" panose="02040602050305030304" pitchFamily="18" charset="0"/>
                      </a:endParaRPr>
                    </a:p>
                  </a:txBody>
                  <a:tcPr marL="7620" marR="7620" marT="7620" marB="0" anchor="ctr"/>
                </a:tc>
                <a:tc>
                  <a:txBody>
                    <a:bodyPr/>
                    <a:lstStyle/>
                    <a:p>
                      <a:pPr algn="ctr" fontAlgn="ctr"/>
                      <a:r>
                        <a:rPr lang="hu-HU" sz="1200" u="none" strike="noStrike">
                          <a:solidFill>
                            <a:srgbClr val="1B597B"/>
                          </a:solidFill>
                          <a:effectLst/>
                          <a:latin typeface="Book Antiqua" panose="02040602050305030304" pitchFamily="18" charset="0"/>
                        </a:rPr>
                        <a:t>21</a:t>
                      </a:r>
                      <a:endParaRPr lang="hu-HU" sz="1200" b="0" i="0" u="none" strike="noStrike">
                        <a:solidFill>
                          <a:srgbClr val="1B597B"/>
                        </a:solidFill>
                        <a:effectLst/>
                        <a:latin typeface="Book Antiqua" panose="02040602050305030304" pitchFamily="18" charset="0"/>
                      </a:endParaRPr>
                    </a:p>
                  </a:txBody>
                  <a:tcPr marL="7620" marR="7620" marT="7620" marB="0" anchor="ctr"/>
                </a:tc>
                <a:extLst>
                  <a:ext uri="{0D108BD9-81ED-4DB2-BD59-A6C34878D82A}">
                    <a16:rowId xmlns:a16="http://schemas.microsoft.com/office/drawing/2014/main" val="2007376947"/>
                  </a:ext>
                </a:extLst>
              </a:tr>
              <a:tr h="0">
                <a:tc>
                  <a:txBody>
                    <a:bodyPr/>
                    <a:lstStyle/>
                    <a:p>
                      <a:pPr algn="ctr" fontAlgn="ctr"/>
                      <a:r>
                        <a:rPr lang="en-GB" sz="1200" u="none" strike="noStrike" noProof="0" dirty="0">
                          <a:solidFill>
                            <a:srgbClr val="1B597B"/>
                          </a:solidFill>
                          <a:effectLst/>
                          <a:latin typeface="Book Antiqua" panose="02040602050305030304" pitchFamily="18" charset="0"/>
                        </a:rPr>
                        <a:t>Unlawful</a:t>
                      </a:r>
                      <a:r>
                        <a:rPr lang="en-GB" sz="1200" u="none" strike="noStrike" baseline="0" noProof="0" dirty="0">
                          <a:solidFill>
                            <a:srgbClr val="1B597B"/>
                          </a:solidFill>
                          <a:effectLst/>
                          <a:latin typeface="Book Antiqua" panose="02040602050305030304" pitchFamily="18" charset="0"/>
                        </a:rPr>
                        <a:t> contract amendment</a:t>
                      </a:r>
                      <a:endParaRPr lang="en-GB" sz="1200" b="0" i="0" u="none" strike="noStrike" noProof="0" dirty="0">
                        <a:solidFill>
                          <a:srgbClr val="1B597B"/>
                        </a:solidFill>
                        <a:effectLst/>
                        <a:latin typeface="Book Antiqua" panose="02040602050305030304" pitchFamily="18" charset="0"/>
                      </a:endParaRPr>
                    </a:p>
                  </a:txBody>
                  <a:tcPr marL="7620" marR="7620" marT="7620" marB="0" anchor="ctr"/>
                </a:tc>
                <a:tc>
                  <a:txBody>
                    <a:bodyPr/>
                    <a:lstStyle/>
                    <a:p>
                      <a:pPr algn="ctr" fontAlgn="ctr"/>
                      <a:r>
                        <a:rPr lang="hu-HU" sz="1200" u="none" strike="noStrike">
                          <a:solidFill>
                            <a:srgbClr val="1B597B"/>
                          </a:solidFill>
                          <a:effectLst/>
                          <a:latin typeface="Book Antiqua" panose="02040602050305030304" pitchFamily="18" charset="0"/>
                        </a:rPr>
                        <a:t>20</a:t>
                      </a:r>
                      <a:endParaRPr lang="hu-HU" sz="1200" b="0" i="0" u="none" strike="noStrike">
                        <a:solidFill>
                          <a:srgbClr val="1B597B"/>
                        </a:solidFill>
                        <a:effectLst/>
                        <a:latin typeface="Book Antiqua" panose="02040602050305030304" pitchFamily="18" charset="0"/>
                      </a:endParaRPr>
                    </a:p>
                  </a:txBody>
                  <a:tcPr marL="7620" marR="7620" marT="7620" marB="0" anchor="ctr"/>
                </a:tc>
                <a:extLst>
                  <a:ext uri="{0D108BD9-81ED-4DB2-BD59-A6C34878D82A}">
                    <a16:rowId xmlns:a16="http://schemas.microsoft.com/office/drawing/2014/main" val="2088244875"/>
                  </a:ext>
                </a:extLst>
              </a:tr>
              <a:tr h="438150">
                <a:tc>
                  <a:txBody>
                    <a:bodyPr/>
                    <a:lstStyle/>
                    <a:p>
                      <a:pPr algn="ctr" fontAlgn="ctr"/>
                      <a:r>
                        <a:rPr lang="en-GB" sz="1200" u="none" strike="noStrike" noProof="0" dirty="0">
                          <a:solidFill>
                            <a:srgbClr val="1B597B"/>
                          </a:solidFill>
                          <a:effectLst/>
                          <a:latin typeface="Book Antiqua" panose="02040602050305030304" pitchFamily="18" charset="0"/>
                        </a:rPr>
                        <a:t>Incompliant involvement of the subcontractor</a:t>
                      </a:r>
                      <a:endParaRPr lang="en-GB" sz="1200" b="0" i="0" u="none" strike="noStrike" noProof="0" dirty="0">
                        <a:solidFill>
                          <a:srgbClr val="1B597B"/>
                        </a:solidFill>
                        <a:effectLst/>
                        <a:latin typeface="Book Antiqua" panose="02040602050305030304" pitchFamily="18" charset="0"/>
                      </a:endParaRPr>
                    </a:p>
                  </a:txBody>
                  <a:tcPr marL="7620" marR="7620" marT="7620" marB="0" anchor="ctr"/>
                </a:tc>
                <a:tc>
                  <a:txBody>
                    <a:bodyPr/>
                    <a:lstStyle/>
                    <a:p>
                      <a:pPr algn="ctr" fontAlgn="ctr"/>
                      <a:r>
                        <a:rPr lang="hu-HU" sz="1200" u="none" strike="noStrike" dirty="0">
                          <a:solidFill>
                            <a:srgbClr val="1B597B"/>
                          </a:solidFill>
                          <a:effectLst/>
                          <a:latin typeface="Book Antiqua" panose="02040602050305030304" pitchFamily="18" charset="0"/>
                        </a:rPr>
                        <a:t>17</a:t>
                      </a:r>
                      <a:endParaRPr lang="hu-HU" sz="1200" b="0" i="0" u="none" strike="noStrike" dirty="0">
                        <a:solidFill>
                          <a:srgbClr val="1B597B"/>
                        </a:solidFill>
                        <a:effectLst/>
                        <a:latin typeface="Book Antiqua" panose="02040602050305030304" pitchFamily="18" charset="0"/>
                      </a:endParaRPr>
                    </a:p>
                  </a:txBody>
                  <a:tcPr marL="7620" marR="7620" marT="7620" marB="0" anchor="ctr"/>
                </a:tc>
                <a:extLst>
                  <a:ext uri="{0D108BD9-81ED-4DB2-BD59-A6C34878D82A}">
                    <a16:rowId xmlns:a16="http://schemas.microsoft.com/office/drawing/2014/main" val="3497890186"/>
                  </a:ext>
                </a:extLst>
              </a:tr>
              <a:tr h="0">
                <a:tc>
                  <a:txBody>
                    <a:bodyPr/>
                    <a:lstStyle/>
                    <a:p>
                      <a:pPr algn="ctr" fontAlgn="ctr"/>
                      <a:r>
                        <a:rPr lang="en-GB" sz="1200" u="none" strike="noStrike" noProof="0" dirty="0">
                          <a:solidFill>
                            <a:srgbClr val="1B597B"/>
                          </a:solidFill>
                          <a:effectLst/>
                          <a:latin typeface="Book Antiqua" panose="02040602050305030304" pitchFamily="18" charset="0"/>
                        </a:rPr>
                        <a:t>Inappropriate preparation</a:t>
                      </a:r>
                      <a:endParaRPr lang="en-GB" sz="1200" b="0" i="0" u="none" strike="noStrike" noProof="0" dirty="0">
                        <a:solidFill>
                          <a:srgbClr val="1B597B"/>
                        </a:solidFill>
                        <a:effectLst/>
                        <a:latin typeface="Book Antiqua" panose="02040602050305030304" pitchFamily="18" charset="0"/>
                      </a:endParaRPr>
                    </a:p>
                  </a:txBody>
                  <a:tcPr marL="7620" marR="7620" marT="7620" marB="0" anchor="ctr"/>
                </a:tc>
                <a:tc>
                  <a:txBody>
                    <a:bodyPr/>
                    <a:lstStyle/>
                    <a:p>
                      <a:pPr algn="ctr" fontAlgn="ctr"/>
                      <a:r>
                        <a:rPr lang="hu-HU" sz="1200" u="none" strike="noStrike" dirty="0">
                          <a:solidFill>
                            <a:srgbClr val="1B597B"/>
                          </a:solidFill>
                          <a:effectLst/>
                          <a:latin typeface="Book Antiqua" panose="02040602050305030304" pitchFamily="18" charset="0"/>
                        </a:rPr>
                        <a:t>12</a:t>
                      </a:r>
                      <a:endParaRPr lang="hu-HU" sz="1200" b="0" i="0" u="none" strike="noStrike" dirty="0">
                        <a:solidFill>
                          <a:srgbClr val="1B597B"/>
                        </a:solidFill>
                        <a:effectLst/>
                        <a:latin typeface="Book Antiqua" panose="02040602050305030304" pitchFamily="18" charset="0"/>
                      </a:endParaRPr>
                    </a:p>
                  </a:txBody>
                  <a:tcPr marL="7620" marR="7620" marT="7620" marB="0" anchor="ctr"/>
                </a:tc>
                <a:extLst>
                  <a:ext uri="{0D108BD9-81ED-4DB2-BD59-A6C34878D82A}">
                    <a16:rowId xmlns:a16="http://schemas.microsoft.com/office/drawing/2014/main" val="1170004036"/>
                  </a:ext>
                </a:extLst>
              </a:tr>
              <a:tr h="514350">
                <a:tc>
                  <a:txBody>
                    <a:bodyPr/>
                    <a:lstStyle/>
                    <a:p>
                      <a:pPr algn="ctr" fontAlgn="ctr"/>
                      <a:r>
                        <a:rPr lang="en-GB" sz="1200" u="none" strike="noStrike" noProof="0" dirty="0">
                          <a:solidFill>
                            <a:srgbClr val="1B597B"/>
                          </a:solidFill>
                          <a:effectLst/>
                          <a:latin typeface="Book Antiqua" panose="02040602050305030304" pitchFamily="18" charset="0"/>
                        </a:rPr>
                        <a:t>Failure</a:t>
                      </a:r>
                      <a:r>
                        <a:rPr lang="en-GB" sz="1200" u="none" strike="noStrike" baseline="0" noProof="0" dirty="0">
                          <a:solidFill>
                            <a:srgbClr val="1B597B"/>
                          </a:solidFill>
                          <a:effectLst/>
                          <a:latin typeface="Book Antiqua" panose="02040602050305030304" pitchFamily="18" charset="0"/>
                        </a:rPr>
                        <a:t> to fulfil the request for the supply of missing information</a:t>
                      </a:r>
                      <a:r>
                        <a:rPr lang="en-GB" sz="1200" u="none" strike="noStrike" noProof="0" dirty="0">
                          <a:solidFill>
                            <a:srgbClr val="1B597B"/>
                          </a:solidFill>
                          <a:effectLst/>
                          <a:latin typeface="Book Antiqua" panose="02040602050305030304" pitchFamily="18" charset="0"/>
                        </a:rPr>
                        <a:t>/re</a:t>
                      </a:r>
                      <a:r>
                        <a:rPr lang="hu-HU" sz="1200" u="none" strike="noStrike" noProof="0" dirty="0">
                          <a:solidFill>
                            <a:srgbClr val="1B597B"/>
                          </a:solidFill>
                          <a:effectLst/>
                          <a:latin typeface="Book Antiqua" panose="02040602050305030304" pitchFamily="18" charset="0"/>
                        </a:rPr>
                        <a:t>q</a:t>
                      </a:r>
                      <a:r>
                        <a:rPr lang="en-GB" sz="1200" u="none" strike="noStrike" noProof="0" dirty="0" err="1">
                          <a:solidFill>
                            <a:srgbClr val="1B597B"/>
                          </a:solidFill>
                          <a:effectLst/>
                          <a:latin typeface="Book Antiqua" panose="02040602050305030304" pitchFamily="18" charset="0"/>
                        </a:rPr>
                        <a:t>uest</a:t>
                      </a:r>
                      <a:r>
                        <a:rPr lang="en-GB" sz="1200" u="none" strike="noStrike" noProof="0" dirty="0">
                          <a:solidFill>
                            <a:srgbClr val="1B597B"/>
                          </a:solidFill>
                          <a:effectLst/>
                          <a:latin typeface="Book Antiqua" panose="02040602050305030304" pitchFamily="18" charset="0"/>
                        </a:rPr>
                        <a:t> for data provision</a:t>
                      </a:r>
                      <a:endParaRPr lang="en-GB" sz="1200" b="0" i="0" u="none" strike="noStrike" noProof="0" dirty="0">
                        <a:solidFill>
                          <a:srgbClr val="1B597B"/>
                        </a:solidFill>
                        <a:effectLst/>
                        <a:latin typeface="Book Antiqua" panose="02040602050305030304" pitchFamily="18" charset="0"/>
                      </a:endParaRPr>
                    </a:p>
                  </a:txBody>
                  <a:tcPr marL="7620" marR="7620" marT="7620" marB="0" anchor="ctr"/>
                </a:tc>
                <a:tc>
                  <a:txBody>
                    <a:bodyPr/>
                    <a:lstStyle/>
                    <a:p>
                      <a:pPr algn="ctr" fontAlgn="ctr"/>
                      <a:r>
                        <a:rPr lang="hu-HU" sz="1200" u="none" strike="noStrike" dirty="0">
                          <a:solidFill>
                            <a:srgbClr val="1B597B"/>
                          </a:solidFill>
                          <a:effectLst/>
                          <a:latin typeface="Book Antiqua" panose="02040602050305030304" pitchFamily="18" charset="0"/>
                        </a:rPr>
                        <a:t>7</a:t>
                      </a:r>
                      <a:endParaRPr lang="hu-HU" sz="1200" b="0" i="0" u="none" strike="noStrike" dirty="0">
                        <a:solidFill>
                          <a:srgbClr val="1B597B"/>
                        </a:solidFill>
                        <a:effectLst/>
                        <a:latin typeface="Book Antiqua" panose="02040602050305030304" pitchFamily="18" charset="0"/>
                      </a:endParaRPr>
                    </a:p>
                  </a:txBody>
                  <a:tcPr marL="7620" marR="7620" marT="7620" marB="0" anchor="ctr"/>
                </a:tc>
                <a:extLst>
                  <a:ext uri="{0D108BD9-81ED-4DB2-BD59-A6C34878D82A}">
                    <a16:rowId xmlns:a16="http://schemas.microsoft.com/office/drawing/2014/main" val="485629389"/>
                  </a:ext>
                </a:extLst>
              </a:tr>
              <a:tr h="447675">
                <a:tc>
                  <a:txBody>
                    <a:bodyPr/>
                    <a:lstStyle/>
                    <a:p>
                      <a:pPr algn="ctr" fontAlgn="ctr"/>
                      <a:r>
                        <a:rPr lang="en-GB" sz="1200" u="none" strike="noStrike" noProof="0" dirty="0">
                          <a:solidFill>
                            <a:srgbClr val="1B597B"/>
                          </a:solidFill>
                          <a:effectLst/>
                          <a:latin typeface="Book Antiqua" panose="02040602050305030304" pitchFamily="18" charset="0"/>
                        </a:rPr>
                        <a:t>Incompliant </a:t>
                      </a:r>
                      <a:r>
                        <a:rPr lang="en-GB" sz="1200" u="none" strike="noStrike" noProof="0" dirty="0" err="1">
                          <a:solidFill>
                            <a:srgbClr val="1B597B"/>
                          </a:solidFill>
                          <a:effectLst/>
                          <a:latin typeface="Book Antiqua" panose="02040602050305030304" pitchFamily="18" charset="0"/>
                        </a:rPr>
                        <a:t>provis</a:t>
                      </a:r>
                      <a:r>
                        <a:rPr lang="hu-HU" sz="1200" u="none" strike="noStrike" noProof="0" dirty="0">
                          <a:solidFill>
                            <a:srgbClr val="1B597B"/>
                          </a:solidFill>
                          <a:effectLst/>
                          <a:latin typeface="Book Antiqua" panose="02040602050305030304" pitchFamily="18" charset="0"/>
                        </a:rPr>
                        <a:t>i</a:t>
                      </a:r>
                      <a:r>
                        <a:rPr lang="en-GB" sz="1200" u="none" strike="noStrike" noProof="0" dirty="0">
                          <a:solidFill>
                            <a:srgbClr val="1B597B"/>
                          </a:solidFill>
                          <a:effectLst/>
                          <a:latin typeface="Book Antiqua" panose="02040602050305030304" pitchFamily="18" charset="0"/>
                        </a:rPr>
                        <a:t>on</a:t>
                      </a:r>
                      <a:r>
                        <a:rPr lang="en-GB" sz="1200" u="none" strike="noStrike" baseline="0" noProof="0" dirty="0">
                          <a:solidFill>
                            <a:srgbClr val="1B597B"/>
                          </a:solidFill>
                          <a:effectLst/>
                          <a:latin typeface="Book Antiqua" panose="02040602050305030304" pitchFamily="18" charset="0"/>
                        </a:rPr>
                        <a:t> of performance guarantee</a:t>
                      </a:r>
                      <a:endParaRPr lang="en-GB" sz="1200" b="0" i="0" u="none" strike="noStrike" noProof="0" dirty="0">
                        <a:solidFill>
                          <a:srgbClr val="1B597B"/>
                        </a:solidFill>
                        <a:effectLst/>
                        <a:latin typeface="Book Antiqua" panose="02040602050305030304" pitchFamily="18" charset="0"/>
                      </a:endParaRPr>
                    </a:p>
                  </a:txBody>
                  <a:tcPr marL="7620" marR="7620" marT="7620" marB="0" anchor="ctr"/>
                </a:tc>
                <a:tc>
                  <a:txBody>
                    <a:bodyPr/>
                    <a:lstStyle/>
                    <a:p>
                      <a:pPr algn="ctr" fontAlgn="ctr"/>
                      <a:r>
                        <a:rPr lang="hu-HU" sz="1200" u="none" strike="noStrike" dirty="0">
                          <a:solidFill>
                            <a:srgbClr val="1B597B"/>
                          </a:solidFill>
                          <a:effectLst/>
                          <a:latin typeface="Book Antiqua" panose="02040602050305030304" pitchFamily="18" charset="0"/>
                        </a:rPr>
                        <a:t>6</a:t>
                      </a:r>
                      <a:endParaRPr lang="hu-HU" sz="1200" b="0" i="0" u="none" strike="noStrike" dirty="0">
                        <a:solidFill>
                          <a:srgbClr val="1B597B"/>
                        </a:solidFill>
                        <a:effectLst/>
                        <a:latin typeface="Book Antiqua" panose="02040602050305030304" pitchFamily="18" charset="0"/>
                      </a:endParaRPr>
                    </a:p>
                  </a:txBody>
                  <a:tcPr marL="7620" marR="7620" marT="7620" marB="0" anchor="ctr"/>
                </a:tc>
                <a:extLst>
                  <a:ext uri="{0D108BD9-81ED-4DB2-BD59-A6C34878D82A}">
                    <a16:rowId xmlns:a16="http://schemas.microsoft.com/office/drawing/2014/main" val="4187941909"/>
                  </a:ext>
                </a:extLst>
              </a:tr>
            </a:tbl>
          </a:graphicData>
        </a:graphic>
      </p:graphicFrame>
      <p:sp>
        <p:nvSpPr>
          <p:cNvPr id="6" name="Szövegdoboz 5"/>
          <p:cNvSpPr txBox="1"/>
          <p:nvPr/>
        </p:nvSpPr>
        <p:spPr>
          <a:xfrm>
            <a:off x="593733" y="681965"/>
            <a:ext cx="8275983" cy="584775"/>
          </a:xfrm>
          <a:prstGeom prst="rect">
            <a:avLst/>
          </a:prstGeom>
          <a:noFill/>
        </p:spPr>
        <p:txBody>
          <a:bodyPr wrap="square" rtlCol="0">
            <a:spAutoFit/>
          </a:bodyPr>
          <a:lstStyle/>
          <a:p>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More infringements can be revealed and found in one contract control procedure and in the review procedure launched based on it.</a:t>
            </a:r>
            <a:endParaRPr lang="en-GB" sz="1600" u="sng"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946128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286831" y="803926"/>
            <a:ext cx="8275983" cy="4099071"/>
          </a:xfrm>
          <a:prstGeom prst="rect">
            <a:avLst/>
          </a:prstGeom>
          <a:noFill/>
        </p:spPr>
        <p:txBody>
          <a:bodyPr wrap="square" rtlCol="0">
            <a:spAutoFit/>
          </a:bodyPr>
          <a:lstStyle/>
          <a:p>
            <a:pPr algn="just">
              <a:lnSpc>
                <a:spcPct val="120000"/>
              </a:lnSpc>
            </a:pP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Setting the performance deadline I. - successive contracts </a:t>
            </a:r>
            <a:endParaRPr lang="hu-HU" sz="16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algn="just">
              <a:lnSpc>
                <a:spcPct val="120000"/>
              </a:lnSpc>
            </a:pPr>
            <a:endPar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342900" indent="-342900" algn="just">
              <a:lnSpc>
                <a:spcPct val="120000"/>
              </a:lnSpc>
              <a:buFont typeface="Arial" panose="020B0604020202020204" pitchFamily="34" charset="0"/>
              <a:buChar char="•"/>
            </a:pPr>
            <a:r>
              <a:rPr lang="en-GB" sz="1400" dirty="0">
                <a:solidFill>
                  <a:srgbClr val="1B597B"/>
                </a:solidFill>
                <a:latin typeface="Book Antiqua" panose="02040602050305030304" pitchFamily="18" charset="0"/>
              </a:rPr>
              <a:t>The performance in progress in terms of contracts concluded by the contracting authority based on two public procurement procedures conducted previously prevented the handover of the working area of the contract being subject of the control and thus prevented contract compliant performance</a:t>
            </a:r>
          </a:p>
          <a:p>
            <a:pPr marL="342900" indent="-342900" algn="just">
              <a:lnSpc>
                <a:spcPct val="120000"/>
              </a:lnSpc>
              <a:buFont typeface="Arial" panose="020B0604020202020204" pitchFamily="34" charset="0"/>
              <a:buChar char="•"/>
            </a:pPr>
            <a:r>
              <a:rPr lang="en-GB" sz="1400" dirty="0">
                <a:solidFill>
                  <a:srgbClr val="1B597B"/>
                </a:solidFill>
                <a:latin typeface="Book Antiqua" panose="02040602050305030304" pitchFamily="18" charset="0"/>
              </a:rPr>
              <a:t>In the case of related projects, the implementation of which affects the on schedule performance of the work contract concluded by the contracting authority as a result of a public procurement procedure, circumstances affecting contract compliant performance shall be taken into account prior to the dispatch of the call for </a:t>
            </a:r>
          </a:p>
          <a:p>
            <a:pPr marL="342900" indent="-342900" algn="just">
              <a:lnSpc>
                <a:spcPct val="120000"/>
              </a:lnSpc>
              <a:buFont typeface="Arial" panose="020B0604020202020204" pitchFamily="34" charset="0"/>
              <a:buChar char="•"/>
            </a:pPr>
            <a:r>
              <a:rPr lang="en-GB" sz="1400" dirty="0">
                <a:solidFill>
                  <a:srgbClr val="1B597B"/>
                </a:solidFill>
                <a:latin typeface="Book Antiqua" panose="02040602050305030304" pitchFamily="18" charset="0"/>
              </a:rPr>
              <a:t>Upon setting the performance deadline, the contracting authority disregarded the temporal and territorial delaying effects of the already known related previous contracts, which triggered contract amended violating Article 28 (1) of the PPA – </a:t>
            </a:r>
            <a:r>
              <a:rPr lang="en-GB" sz="1400" b="1" dirty="0">
                <a:solidFill>
                  <a:srgbClr val="1B597B"/>
                </a:solidFill>
                <a:latin typeface="Book Antiqua" panose="02040602050305030304" pitchFamily="18" charset="0"/>
              </a:rPr>
              <a:t>D.386/2021.</a:t>
            </a:r>
          </a:p>
          <a:p>
            <a:pPr marL="342900" indent="-342900" algn="just">
              <a:lnSpc>
                <a:spcPct val="120000"/>
              </a:lnSpc>
              <a:buFont typeface="Arial" panose="020B0604020202020204" pitchFamily="34" charset="0"/>
              <a:buChar char="•"/>
            </a:pPr>
            <a:endParaRPr lang="hu-HU" sz="1600" b="1" dirty="0">
              <a:solidFill>
                <a:srgbClr val="1B597B"/>
              </a:solidFill>
              <a:latin typeface="Book Antiqua" panose="02040602050305030304" pitchFamily="18" charset="0"/>
            </a:endParaRPr>
          </a:p>
          <a:p>
            <a:pPr marL="342900" indent="-342900" algn="just">
              <a:lnSpc>
                <a:spcPct val="120000"/>
              </a:lnSpc>
              <a:buFont typeface="Arial" panose="020B0604020202020204" pitchFamily="34" charset="0"/>
              <a:buChar char="•"/>
            </a:pPr>
            <a:endParaRPr lang="hu-HU" sz="16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304765"/>
            <a:ext cx="7969081" cy="400110"/>
          </a:xfrm>
          <a:prstGeom prst="rect">
            <a:avLst/>
          </a:prstGeom>
          <a:noFill/>
        </p:spPr>
        <p:txBody>
          <a:bodyPr wrap="square" rtlCol="0">
            <a:spAutoFit/>
          </a:bodyPr>
          <a:lstStyle/>
          <a:p>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Failures</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preparation</a:t>
            </a:r>
          </a:p>
        </p:txBody>
      </p:sp>
    </p:spTree>
    <p:extLst>
      <p:ext uri="{BB962C8B-B14F-4D97-AF65-F5344CB8AC3E}">
        <p14:creationId xmlns:p14="http://schemas.microsoft.com/office/powerpoint/2010/main" val="26361013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304765"/>
            <a:ext cx="7969081" cy="400110"/>
          </a:xfrm>
          <a:prstGeom prst="rect">
            <a:avLst/>
          </a:prstGeom>
          <a:noFill/>
        </p:spPr>
        <p:txBody>
          <a:bodyPr wrap="square" rtlCol="0">
            <a:spAutoFit/>
          </a:bodyPr>
          <a:lstStyle/>
          <a:p>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Failures</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preparation</a:t>
            </a:r>
          </a:p>
        </p:txBody>
      </p:sp>
      <p:sp>
        <p:nvSpPr>
          <p:cNvPr id="6" name="Szövegdoboz 5"/>
          <p:cNvSpPr txBox="1"/>
          <p:nvPr/>
        </p:nvSpPr>
        <p:spPr>
          <a:xfrm>
            <a:off x="286165" y="1192993"/>
            <a:ext cx="8326582" cy="2616101"/>
          </a:xfrm>
          <a:prstGeom prst="rect">
            <a:avLst/>
          </a:prstGeom>
          <a:noFill/>
        </p:spPr>
        <p:txBody>
          <a:bodyPr wrap="square" rtlCol="0">
            <a:spAutoFit/>
          </a:bodyPr>
          <a:lstStyle/>
          <a:p>
            <a:pPr algn="just">
              <a:spcAft>
                <a:spcPts val="1200"/>
              </a:spcAft>
            </a:pPr>
            <a:r>
              <a:rPr lang="en-US"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Setting the performance deadline II.:</a:t>
            </a:r>
          </a:p>
          <a:p>
            <a:pPr marL="285750" indent="-285750" algn="just">
              <a:spcAft>
                <a:spcPts val="1200"/>
              </a:spcAft>
              <a:buFont typeface="Arial" panose="020B0604020202020204" pitchFamily="34" charset="0"/>
              <a:buChar char="•"/>
            </a:pPr>
            <a:r>
              <a:rPr lang="en-US" sz="1600" dirty="0">
                <a:solidFill>
                  <a:srgbClr val="1B597B"/>
                </a:solidFill>
                <a:latin typeface="Book Antiqua" panose="02040602050305030304" pitchFamily="18" charset="0"/>
              </a:rPr>
              <a:t>Upon setting the performance deadline, the contracting authority disregarded the </a:t>
            </a:r>
            <a:r>
              <a:rPr lang="en-US" sz="1600" b="1" dirty="0">
                <a:solidFill>
                  <a:srgbClr val="1B597B"/>
                </a:solidFill>
                <a:latin typeface="Book Antiqua" panose="02040602050305030304" pitchFamily="18" charset="0"/>
              </a:rPr>
              <a:t>construction task, the time requirement of the work types and set the performance deadline by disregarding the above</a:t>
            </a:r>
            <a:r>
              <a:rPr lang="en-US" sz="1600" dirty="0">
                <a:solidFill>
                  <a:srgbClr val="1B597B"/>
                </a:solidFill>
                <a:latin typeface="Book Antiqua" panose="02040602050305030304" pitchFamily="18" charset="0"/>
              </a:rPr>
              <a:t>. </a:t>
            </a:r>
          </a:p>
          <a:p>
            <a:pPr marL="285750" indent="-285750" algn="just">
              <a:spcAft>
                <a:spcPts val="1200"/>
              </a:spcAft>
              <a:buFont typeface="Arial" panose="020B0604020202020204" pitchFamily="34" charset="0"/>
              <a:buChar char="•"/>
            </a:pPr>
            <a:r>
              <a:rPr lang="en-US" sz="1600" dirty="0">
                <a:solidFill>
                  <a:srgbClr val="1B597B"/>
                </a:solidFill>
                <a:latin typeface="Book Antiqua" panose="02040602050305030304" pitchFamily="18" charset="0"/>
              </a:rPr>
              <a:t>The construction work could a priori be started (based on the building permit) after the expiration of the original performance deadline, as the builder (the applicant and </a:t>
            </a:r>
            <a:r>
              <a:rPr lang="hu-HU" sz="1600" dirty="0" err="1">
                <a:solidFill>
                  <a:srgbClr val="1B597B"/>
                </a:solidFill>
                <a:latin typeface="Book Antiqua" panose="02040602050305030304" pitchFamily="18" charset="0"/>
              </a:rPr>
              <a:t>the</a:t>
            </a:r>
            <a:r>
              <a:rPr lang="hu-HU" sz="1600" dirty="0">
                <a:solidFill>
                  <a:srgbClr val="1B597B"/>
                </a:solidFill>
                <a:latin typeface="Book Antiqua" panose="02040602050305030304" pitchFamily="18" charset="0"/>
              </a:rPr>
              <a:t> </a:t>
            </a:r>
            <a:r>
              <a:rPr lang="hu-HU" sz="1600" dirty="0" err="1">
                <a:solidFill>
                  <a:srgbClr val="1B597B"/>
                </a:solidFill>
                <a:latin typeface="Book Antiqua" panose="02040602050305030304" pitchFamily="18" charset="0"/>
              </a:rPr>
              <a:t>entity</a:t>
            </a:r>
            <a:r>
              <a:rPr lang="hu-HU" sz="1600" dirty="0">
                <a:solidFill>
                  <a:srgbClr val="1B597B"/>
                </a:solidFill>
                <a:latin typeface="Book Antiqua" panose="02040602050305030304" pitchFamily="18" charset="0"/>
              </a:rPr>
              <a:t> </a:t>
            </a:r>
            <a:r>
              <a:rPr lang="en-US" sz="1600" dirty="0">
                <a:solidFill>
                  <a:srgbClr val="1B597B"/>
                </a:solidFill>
                <a:latin typeface="Book Antiqua" panose="02040602050305030304" pitchFamily="18" charset="0"/>
              </a:rPr>
              <a:t>entitle</a:t>
            </a:r>
            <a:r>
              <a:rPr lang="hu-HU" sz="1600" dirty="0">
                <a:solidFill>
                  <a:srgbClr val="1B597B"/>
                </a:solidFill>
                <a:latin typeface="Book Antiqua" panose="02040602050305030304" pitchFamily="18" charset="0"/>
              </a:rPr>
              <a:t>d</a:t>
            </a:r>
            <a:r>
              <a:rPr lang="en-US" sz="1600" dirty="0">
                <a:solidFill>
                  <a:srgbClr val="1B597B"/>
                </a:solidFill>
                <a:latin typeface="Book Antiqua" panose="02040602050305030304" pitchFamily="18" charset="0"/>
              </a:rPr>
              <a:t> </a:t>
            </a:r>
            <a:r>
              <a:rPr lang="hu-HU" sz="1600" dirty="0" err="1">
                <a:solidFill>
                  <a:srgbClr val="1B597B"/>
                </a:solidFill>
                <a:latin typeface="Book Antiqua" panose="02040602050305030304" pitchFamily="18" charset="0"/>
              </a:rPr>
              <a:t>by</a:t>
            </a:r>
            <a:r>
              <a:rPr lang="en-US" sz="1600" dirty="0">
                <a:solidFill>
                  <a:srgbClr val="1B597B"/>
                </a:solidFill>
                <a:latin typeface="Book Antiqua" panose="02040602050305030304" pitchFamily="18" charset="0"/>
              </a:rPr>
              <a:t> the building permit) was the contracting authority, thus during the preparation of the procedure it must have been well aware that it does not have a building permit necessary for starting the construction</a:t>
            </a:r>
            <a:r>
              <a:rPr lang="en-US" sz="1400" dirty="0">
                <a:solidFill>
                  <a:srgbClr val="1B597B"/>
                </a:solidFill>
                <a:latin typeface="Book Antiqua" panose="02040602050305030304" pitchFamily="18" charset="0"/>
              </a:rPr>
              <a:t>.</a:t>
            </a:r>
          </a:p>
        </p:txBody>
      </p:sp>
    </p:spTree>
    <p:extLst>
      <p:ext uri="{BB962C8B-B14F-4D97-AF65-F5344CB8AC3E}">
        <p14:creationId xmlns:p14="http://schemas.microsoft.com/office/powerpoint/2010/main" val="1252234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TextBox 9">
            <a:extLst>
              <a:ext uri="{FF2B5EF4-FFF2-40B4-BE49-F238E27FC236}">
                <a16:creationId xmlns:a16="http://schemas.microsoft.com/office/drawing/2014/main" id="{74433F1A-5768-8AD9-3444-CB70F71DBECA}"/>
              </a:ext>
            </a:extLst>
          </p:cNvPr>
          <p:cNvSpPr txBox="1"/>
          <p:nvPr/>
        </p:nvSpPr>
        <p:spPr>
          <a:xfrm>
            <a:off x="3197689" y="1508168"/>
            <a:ext cx="2785668" cy="400110"/>
          </a:xfrm>
          <a:prstGeom prst="rect">
            <a:avLst/>
          </a:prstGeom>
          <a:noFill/>
        </p:spPr>
        <p:txBody>
          <a:bodyPr wrap="square" rtlCol="0">
            <a:spAutoFit/>
          </a:bodyPr>
          <a:lstStyle/>
          <a:p>
            <a:r>
              <a:rPr lang="hu-HU" sz="2000" b="1" dirty="0" err="1" smtClean="0">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sz="2000" b="1" dirty="0" smtClean="0">
                <a:solidFill>
                  <a:srgbClr val="1B597B"/>
                </a:solidFill>
                <a:latin typeface="Book Antiqua" panose="02040602050305030304" pitchFamily="18" charset="0"/>
                <a:ea typeface="Ebrima" panose="02000000000000000000" pitchFamily="2" charset="0"/>
                <a:cs typeface="Ebrima" panose="02000000000000000000" pitchFamily="2" charset="0"/>
              </a:rPr>
              <a:t> Amendment</a:t>
            </a:r>
            <a:endPar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pic>
        <p:nvPicPr>
          <p:cNvPr id="5" name="Kép 4" descr="A képen szöveg, clipart, képernyőkép látható&#10;&#10;Automatikusan generált leírás">
            <a:extLst>
              <a:ext uri="{FF2B5EF4-FFF2-40B4-BE49-F238E27FC236}">
                <a16:creationId xmlns:a16="http://schemas.microsoft.com/office/drawing/2014/main" id="{FCDFA64D-90C2-4E42-BE99-9D7333E27A22}"/>
              </a:ext>
            </a:extLst>
          </p:cNvPr>
          <p:cNvPicPr>
            <a:picLocks noChangeAspect="1"/>
          </p:cNvPicPr>
          <p:nvPr/>
        </p:nvPicPr>
        <p:blipFill>
          <a:blip r:embed="rId3"/>
          <a:stretch>
            <a:fillRect/>
          </a:stretch>
        </p:blipFill>
        <p:spPr>
          <a:xfrm>
            <a:off x="463261" y="4525043"/>
            <a:ext cx="1043084" cy="492443"/>
          </a:xfrm>
          <a:prstGeom prst="rect">
            <a:avLst/>
          </a:prstGeom>
        </p:spPr>
      </p:pic>
    </p:spTree>
    <p:extLst>
      <p:ext uri="{BB962C8B-B14F-4D97-AF65-F5344CB8AC3E}">
        <p14:creationId xmlns:p14="http://schemas.microsoft.com/office/powerpoint/2010/main" val="10849395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304765"/>
            <a:ext cx="7969081" cy="400110"/>
          </a:xfrm>
          <a:prstGeom prst="rect">
            <a:avLst/>
          </a:prstGeom>
          <a:noFill/>
        </p:spPr>
        <p:txBody>
          <a:bodyPr wrap="square" rtlCol="0">
            <a:spAutoFit/>
          </a:bodyPr>
          <a:lstStyle/>
          <a:p>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Failures</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preparation</a:t>
            </a:r>
          </a:p>
        </p:txBody>
      </p:sp>
      <p:sp>
        <p:nvSpPr>
          <p:cNvPr id="6" name="Szövegdoboz 5"/>
          <p:cNvSpPr txBox="1"/>
          <p:nvPr/>
        </p:nvSpPr>
        <p:spPr>
          <a:xfrm>
            <a:off x="380758" y="719101"/>
            <a:ext cx="8326582" cy="4216539"/>
          </a:xfrm>
          <a:prstGeom prst="rect">
            <a:avLst/>
          </a:prstGeom>
          <a:noFill/>
        </p:spPr>
        <p:txBody>
          <a:bodyPr wrap="square" rtlCol="0">
            <a:spAutoFit/>
          </a:bodyPr>
          <a:lstStyle/>
          <a:p>
            <a:pPr algn="just">
              <a:spcAft>
                <a:spcPts val="1200"/>
              </a:spcAft>
            </a:pPr>
            <a:r>
              <a:rPr lang="en-US" b="1" dirty="0">
                <a:solidFill>
                  <a:srgbClr val="1B597B"/>
                </a:solidFill>
                <a:latin typeface="Book Antiqua" panose="02040602050305030304" pitchFamily="18" charset="0"/>
                <a:ea typeface="Ebrima" panose="02000000000000000000" pitchFamily="2" charset="0"/>
                <a:cs typeface="Ebrima" panose="02000000000000000000" pitchFamily="2" charset="0"/>
              </a:rPr>
              <a:t>Other</a:t>
            </a:r>
          </a:p>
          <a:p>
            <a:pPr marL="285750" indent="-285750" algn="just">
              <a:spcAft>
                <a:spcPts val="1200"/>
              </a:spcAft>
              <a:buFont typeface="Arial" panose="020B0604020202020204" pitchFamily="34" charset="0"/>
              <a:buChar char="•"/>
            </a:pPr>
            <a:r>
              <a:rPr lang="en-US" sz="1500" dirty="0">
                <a:solidFill>
                  <a:srgbClr val="1B597B"/>
                </a:solidFill>
                <a:latin typeface="Book Antiqua" panose="02040602050305030304" pitchFamily="18" charset="0"/>
                <a:ea typeface="Ebrima" panose="02000000000000000000" pitchFamily="2" charset="0"/>
                <a:cs typeface="Ebrima" panose="02000000000000000000" pitchFamily="2" charset="0"/>
              </a:rPr>
              <a:t>The option provisions are not set out in the public procurement documents (scope, quantity, way of usage, deadline of usage) - D.479/2022</a:t>
            </a:r>
          </a:p>
          <a:p>
            <a:pPr marL="285750" indent="-285750" algn="just">
              <a:spcAft>
                <a:spcPts val="1200"/>
              </a:spcAft>
              <a:buFont typeface="Arial" panose="020B0604020202020204" pitchFamily="34" charset="0"/>
              <a:buChar char="•"/>
            </a:pPr>
            <a:r>
              <a:rPr lang="en-US" sz="1500" dirty="0">
                <a:solidFill>
                  <a:srgbClr val="1B597B"/>
                </a:solidFill>
                <a:latin typeface="Book Antiqua" panose="02040602050305030304" pitchFamily="18" charset="0"/>
                <a:ea typeface="Ebrima" panose="02000000000000000000" pitchFamily="2" charset="0"/>
                <a:cs typeface="Ebrima" panose="02000000000000000000" pitchFamily="2" charset="0"/>
              </a:rPr>
              <a:t>Taking winter operation period into account upon setting the deadline (e.g. in the case of road construction)</a:t>
            </a:r>
          </a:p>
          <a:p>
            <a:pPr marL="285750" indent="-285750" algn="just">
              <a:spcAft>
                <a:spcPts val="1200"/>
              </a:spcAft>
              <a:buFont typeface="Arial" panose="020B0604020202020204" pitchFamily="34" charset="0"/>
              <a:buChar char="•"/>
            </a:pPr>
            <a:r>
              <a:rPr lang="en-US" sz="1500" dirty="0">
                <a:solidFill>
                  <a:srgbClr val="1B597B"/>
                </a:solidFill>
                <a:latin typeface="Book Antiqua" panose="02040602050305030304" pitchFamily="18" charset="0"/>
                <a:ea typeface="Ebrima" panose="02000000000000000000" pitchFamily="2" charset="0"/>
                <a:cs typeface="Ebrima" panose="02000000000000000000" pitchFamily="2" charset="0"/>
              </a:rPr>
              <a:t>The performance deadline was set as commencing as of the handover of the construction site, however, the date of the handover of the construction site was not determined by the contract </a:t>
            </a:r>
          </a:p>
          <a:p>
            <a:pPr marL="285750" indent="-285750" algn="just">
              <a:spcAft>
                <a:spcPts val="1200"/>
              </a:spcAft>
              <a:buFont typeface="Arial" panose="020B0604020202020204" pitchFamily="34" charset="0"/>
              <a:buChar char="•"/>
            </a:pPr>
            <a:r>
              <a:rPr lang="en-US" sz="1500" dirty="0">
                <a:solidFill>
                  <a:srgbClr val="1B597B"/>
                </a:solidFill>
                <a:latin typeface="Book Antiqua" panose="02040602050305030304" pitchFamily="18" charset="0"/>
                <a:ea typeface="Ebrima" panose="02000000000000000000" pitchFamily="2" charset="0"/>
                <a:cs typeface="Ebrima" panose="02000000000000000000" pitchFamily="2" charset="0"/>
              </a:rPr>
              <a:t>The prerequisite of the performance is missing: the modification of the urban planning tools is necessary for the performance of the contract; however, the related design contract was concluded only after conducting the public procurement procedure.</a:t>
            </a:r>
          </a:p>
          <a:p>
            <a:pPr marL="285750" indent="-285750" algn="just">
              <a:spcAft>
                <a:spcPts val="1200"/>
              </a:spcAft>
              <a:buFont typeface="Arial" panose="020B0604020202020204" pitchFamily="34" charset="0"/>
              <a:buChar char="•"/>
            </a:pPr>
            <a:endParaRPr lang="hu-HU" sz="15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285750" indent="-285750" algn="just">
              <a:spcAft>
                <a:spcPts val="1200"/>
              </a:spcAft>
              <a:buFont typeface="Arial" panose="020B0604020202020204" pitchFamily="34" charset="0"/>
              <a:buChar char="•"/>
            </a:pPr>
            <a:endParaRPr lang="hu-HU" sz="16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7256696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286831" y="762280"/>
            <a:ext cx="8275983" cy="3618939"/>
          </a:xfrm>
          <a:prstGeom prst="rect">
            <a:avLst/>
          </a:prstGeom>
          <a:noFill/>
        </p:spPr>
        <p:txBody>
          <a:bodyPr wrap="square" rtlCol="0">
            <a:spAutoFit/>
          </a:bodyPr>
          <a:lstStyle/>
          <a:p>
            <a:pPr marL="342900" indent="-342900" algn="just">
              <a:lnSpc>
                <a:spcPct val="120000"/>
              </a:lnSpc>
              <a:buFont typeface="Arial" panose="020B0604020202020204" pitchFamily="34" charset="0"/>
              <a:buChar char="•"/>
            </a:pPr>
            <a:r>
              <a:rPr lang="en-US"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Economic operator</a:t>
            </a:r>
            <a:r>
              <a:rPr lang="en-US" sz="1600" dirty="0">
                <a:solidFill>
                  <a:srgbClr val="1B597B"/>
                </a:solidFill>
                <a:latin typeface="Book Antiqua" panose="02040602050305030304" pitchFamily="18" charset="0"/>
                <a:ea typeface="Ebrima" panose="02000000000000000000" pitchFamily="2" charset="0"/>
                <a:cs typeface="Ebrima" panose="02000000000000000000" pitchFamily="2" charset="0"/>
              </a:rPr>
              <a:t>, who is involved by the </a:t>
            </a:r>
            <a:r>
              <a:rPr lang="en-US"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tenderer</a:t>
            </a:r>
            <a:r>
              <a:rPr lang="en-US" sz="1600" dirty="0">
                <a:solidFill>
                  <a:srgbClr val="1B597B"/>
                </a:solidFill>
                <a:latin typeface="Book Antiqua" panose="02040602050305030304" pitchFamily="18" charset="0"/>
                <a:ea typeface="Ebrima" panose="02000000000000000000" pitchFamily="2" charset="0"/>
                <a:cs typeface="Ebrima" panose="02000000000000000000" pitchFamily="2" charset="0"/>
              </a:rPr>
              <a:t> and participates in the </a:t>
            </a:r>
            <a:r>
              <a:rPr lang="en-US"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performance directly </a:t>
            </a:r>
            <a:r>
              <a:rPr lang="en-US" sz="1600" dirty="0">
                <a:solidFill>
                  <a:srgbClr val="1B597B"/>
                </a:solidFill>
                <a:latin typeface="Book Antiqua" panose="02040602050305030304" pitchFamily="18" charset="0"/>
                <a:ea typeface="Ebrima" panose="02000000000000000000" pitchFamily="2" charset="0"/>
                <a:cs typeface="Ebrima" panose="02000000000000000000" pitchFamily="2" charset="0"/>
              </a:rPr>
              <a:t>– exceptions: exclusive right, manufacturer, distributor, basic material, construction material dealer (Article 3. 2. of the PPA)</a:t>
            </a:r>
          </a:p>
          <a:p>
            <a:pPr marL="742950" lvl="1" indent="-285750" algn="just">
              <a:lnSpc>
                <a:spcPct val="120000"/>
              </a:lnSpc>
              <a:buFont typeface="Courier New" panose="02070309020205020404" pitchFamily="49" charset="0"/>
              <a:buChar char="o"/>
            </a:pPr>
            <a:r>
              <a:rPr lang="en-US" sz="1600" dirty="0">
                <a:solidFill>
                  <a:srgbClr val="1B597B"/>
                </a:solidFill>
                <a:latin typeface="Book Antiqua" panose="02040602050305030304" pitchFamily="18" charset="0"/>
                <a:ea typeface="Ebrima" panose="02000000000000000000" pitchFamily="2" charset="0"/>
                <a:cs typeface="Ebrima" panose="02000000000000000000" pitchFamily="2" charset="0"/>
              </a:rPr>
              <a:t>Sub-sub contractor is not a subcontractor, </a:t>
            </a:r>
          </a:p>
          <a:p>
            <a:pPr marL="742950" lvl="1" indent="-285750" algn="just">
              <a:lnSpc>
                <a:spcPct val="120000"/>
              </a:lnSpc>
              <a:buFont typeface="Courier New" panose="02070309020205020404" pitchFamily="49" charset="0"/>
              <a:buChar char="o"/>
            </a:pPr>
            <a:r>
              <a:rPr lang="en-US" sz="1600" dirty="0">
                <a:solidFill>
                  <a:srgbClr val="1B597B"/>
                </a:solidFill>
                <a:latin typeface="Book Antiqua" panose="02040602050305030304" pitchFamily="18" charset="0"/>
                <a:ea typeface="Ebrima" panose="02000000000000000000" pitchFamily="2" charset="0"/>
                <a:cs typeface="Ebrima" panose="02000000000000000000" pitchFamily="2" charset="0"/>
              </a:rPr>
              <a:t>Employee is not a subcontractor</a:t>
            </a:r>
          </a:p>
          <a:p>
            <a:pPr marL="285750" indent="-285750" algn="just">
              <a:lnSpc>
                <a:spcPct val="120000"/>
              </a:lnSpc>
              <a:buFont typeface="Arial" panose="020B0604020202020204" pitchFamily="34" charset="0"/>
              <a:buChar char="•"/>
            </a:pPr>
            <a:r>
              <a:rPr lang="en-US" sz="1600" dirty="0">
                <a:solidFill>
                  <a:srgbClr val="1B597B"/>
                </a:solidFill>
                <a:latin typeface="Book Antiqua" panose="02040602050305030304" pitchFamily="18" charset="0"/>
                <a:ea typeface="Ebrima" panose="02000000000000000000" pitchFamily="2" charset="0"/>
                <a:cs typeface="Ebrima" panose="02000000000000000000" pitchFamily="2" charset="0"/>
              </a:rPr>
              <a:t>Performs the public contract (</a:t>
            </a:r>
            <a:r>
              <a:rPr lang="en-US"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in the contract, in the technical specifications</a:t>
            </a:r>
            <a:r>
              <a:rPr lang="en-US" sz="1600" dirty="0">
                <a:solidFill>
                  <a:srgbClr val="1B597B"/>
                </a:solidFill>
                <a:latin typeface="Book Antiqua" panose="02040602050305030304" pitchFamily="18" charset="0"/>
                <a:ea typeface="Ebrima" panose="02000000000000000000" pitchFamily="2" charset="0"/>
                <a:cs typeface="Ebrima" panose="02000000000000000000" pitchFamily="2" charset="0"/>
              </a:rPr>
              <a:t>, „principal service”, „ancillary service” – </a:t>
            </a:r>
            <a:r>
              <a:rPr lang="en-US"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irrelevant, </a:t>
            </a:r>
            <a:r>
              <a:rPr lang="en-US" sz="1600" dirty="0">
                <a:solidFill>
                  <a:srgbClr val="1B597B"/>
                </a:solidFill>
                <a:latin typeface="Book Antiqua" panose="02040602050305030304" pitchFamily="18" charset="0"/>
                <a:ea typeface="Ebrima" panose="02000000000000000000" pitchFamily="2" charset="0"/>
                <a:cs typeface="Ebrima" panose="02000000000000000000" pitchFamily="2" charset="0"/>
              </a:rPr>
              <a:t>general practice)</a:t>
            </a:r>
          </a:p>
          <a:p>
            <a:pPr marL="285750" indent="-285750" algn="just">
              <a:lnSpc>
                <a:spcPct val="120000"/>
              </a:lnSpc>
              <a:buFont typeface="Arial" panose="020B0604020202020204" pitchFamily="34" charset="0"/>
              <a:buChar char="•"/>
            </a:pPr>
            <a:r>
              <a:rPr lang="en-US"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Under any legal relationship</a:t>
            </a:r>
            <a:r>
              <a:rPr lang="en-US" sz="1600" dirty="0">
                <a:solidFill>
                  <a:srgbClr val="1B597B"/>
                </a:solidFill>
                <a:latin typeface="Book Antiqua" panose="02040602050305030304" pitchFamily="18" charset="0"/>
                <a:ea typeface="Ebrima" panose="02000000000000000000" pitchFamily="2" charset="0"/>
                <a:cs typeface="Ebrima" panose="02000000000000000000" pitchFamily="2" charset="0"/>
              </a:rPr>
              <a:t>: „agency agreement”, „always work with them”, „we had concluded a contract before being awarded the public procurement” – irrelevant as </a:t>
            </a:r>
            <a:r>
              <a:rPr lang="en-US"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considered based on the content</a:t>
            </a:r>
          </a:p>
          <a:p>
            <a:pPr marL="285750" indent="-285750" algn="just">
              <a:lnSpc>
                <a:spcPct val="120000"/>
              </a:lnSpc>
              <a:buFont typeface="Arial" panose="020B0604020202020204" pitchFamily="34" charset="0"/>
              <a:buChar char="•"/>
            </a:pPr>
            <a:r>
              <a:rPr lang="en-US"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Examples: Responsible technical manager, entity on the capacity of which </a:t>
            </a:r>
            <a:endParaRPr lang="hu-HU" sz="16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algn="just">
              <a:lnSpc>
                <a:spcPct val="120000"/>
              </a:lnSpc>
            </a:pPr>
            <a:r>
              <a:rPr lang="hu-HU"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en-US"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the economic operator relies</a:t>
            </a: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304765"/>
            <a:ext cx="7969081" cy="400110"/>
          </a:xfrm>
          <a:prstGeom prst="rect">
            <a:avLst/>
          </a:prstGeom>
          <a:noFill/>
        </p:spPr>
        <p:txBody>
          <a:bodyPr wrap="square" rtlCol="0">
            <a:spAutoFit/>
          </a:bodyPr>
          <a:lstStyle/>
          <a:p>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Infringements</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related</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to</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involvement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subcontractors</a:t>
            </a:r>
            <a:endPar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6965247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463260" y="967888"/>
            <a:ext cx="8275983" cy="3467744"/>
          </a:xfrm>
          <a:prstGeom prst="rect">
            <a:avLst/>
          </a:prstGeom>
          <a:noFill/>
        </p:spPr>
        <p:txBody>
          <a:bodyPr wrap="square" rtlCol="0">
            <a:spAutoFit/>
          </a:bodyPr>
          <a:lstStyle/>
          <a:p>
            <a:pPr algn="just">
              <a:lnSpc>
                <a:spcPct val="120000"/>
              </a:lnSpc>
            </a:pPr>
            <a:r>
              <a:rPr lang="en-US" sz="2000" dirty="0">
                <a:solidFill>
                  <a:srgbClr val="1B597B"/>
                </a:solidFill>
                <a:latin typeface="Book Antiqua" panose="02040602050305030304" pitchFamily="18" charset="0"/>
                <a:ea typeface="Ebrima" panose="02000000000000000000" pitchFamily="2" charset="0"/>
                <a:cs typeface="Ebrima" panose="02000000000000000000" pitchFamily="2" charset="0"/>
              </a:rPr>
              <a:t>Pursuant to Article 138</a:t>
            </a:r>
            <a:r>
              <a:rPr lang="en-US" dirty="0">
                <a:solidFill>
                  <a:srgbClr val="1B597B"/>
                </a:solidFill>
                <a:latin typeface="Book Antiqua" panose="02040602050305030304" pitchFamily="18" charset="0"/>
                <a:ea typeface="Ebrima" panose="02000000000000000000" pitchFamily="2" charset="0"/>
                <a:cs typeface="Ebrima" panose="02000000000000000000" pitchFamily="2" charset="0"/>
              </a:rPr>
              <a:t>(3), the </a:t>
            </a:r>
            <a:r>
              <a:rPr lang="en-US" b="1" dirty="0">
                <a:solidFill>
                  <a:srgbClr val="1B597B"/>
                </a:solidFill>
                <a:latin typeface="Book Antiqua" panose="02040602050305030304" pitchFamily="18" charset="0"/>
                <a:ea typeface="Ebrima" panose="02000000000000000000" pitchFamily="2" charset="0"/>
                <a:cs typeface="Ebrima" panose="02000000000000000000" pitchFamily="2" charset="0"/>
              </a:rPr>
              <a:t>contracting authority is obliged to:</a:t>
            </a:r>
          </a:p>
          <a:p>
            <a:pPr marL="285750" indent="-285750" algn="just">
              <a:lnSpc>
                <a:spcPct val="120000"/>
              </a:lnSpc>
              <a:buFont typeface="Arial" panose="020B0604020202020204" pitchFamily="34" charset="0"/>
              <a:buChar char="•"/>
            </a:pPr>
            <a:r>
              <a:rPr lang="en-US" b="1" dirty="0">
                <a:solidFill>
                  <a:srgbClr val="1B597B"/>
                </a:solidFill>
                <a:latin typeface="Book Antiqua" panose="02040602050305030304" pitchFamily="18" charset="0"/>
                <a:ea typeface="Ebrima" panose="02000000000000000000" pitchFamily="2" charset="0"/>
                <a:cs typeface="Ebrima" panose="02000000000000000000" pitchFamily="2" charset="0"/>
              </a:rPr>
              <a:t>Report them previously</a:t>
            </a:r>
            <a:r>
              <a:rPr lang="en-US" dirty="0">
                <a:solidFill>
                  <a:srgbClr val="1B597B"/>
                </a:solidFill>
                <a:latin typeface="Book Antiqua" panose="02040602050305030304" pitchFamily="18" charset="0"/>
                <a:ea typeface="Ebrima" panose="02000000000000000000" pitchFamily="2" charset="0"/>
                <a:cs typeface="Ebrima" panose="02000000000000000000" pitchFamily="2" charset="0"/>
              </a:rPr>
              <a:t>,</a:t>
            </a:r>
          </a:p>
          <a:p>
            <a:pPr marL="285750" indent="-285750" algn="just">
              <a:lnSpc>
                <a:spcPct val="120000"/>
              </a:lnSpc>
              <a:buFont typeface="Arial" panose="020B0604020202020204" pitchFamily="34" charset="0"/>
              <a:buChar char="•"/>
            </a:pPr>
            <a:r>
              <a:rPr lang="en-US" b="1" dirty="0">
                <a:solidFill>
                  <a:srgbClr val="1B597B"/>
                </a:solidFill>
                <a:latin typeface="Book Antiqua" panose="02040602050305030304" pitchFamily="18" charset="0"/>
                <a:ea typeface="Ebrima" panose="02000000000000000000" pitchFamily="2" charset="0"/>
                <a:cs typeface="Ebrima" panose="02000000000000000000" pitchFamily="2" charset="0"/>
              </a:rPr>
              <a:t>Make declaration about the exclusion grounds (in the draft contract),</a:t>
            </a:r>
            <a:endParaRPr lang="hu-HU"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285750" indent="-285750" algn="just">
              <a:lnSpc>
                <a:spcPct val="120000"/>
              </a:lnSpc>
              <a:buFont typeface="Arial" panose="020B0604020202020204" pitchFamily="34" charset="0"/>
              <a:buChar char="•"/>
            </a:pPr>
            <a:r>
              <a:rPr lang="en-US" dirty="0">
                <a:solidFill>
                  <a:srgbClr val="1B597B"/>
                </a:solidFill>
                <a:latin typeface="Book Antiqua" panose="02040602050305030304" pitchFamily="18" charset="0"/>
                <a:ea typeface="Ebrima" panose="02000000000000000000" pitchFamily="2" charset="0"/>
                <a:cs typeface="Ebrima" panose="02000000000000000000" pitchFamily="2" charset="0"/>
              </a:rPr>
              <a:t>Content of the report:</a:t>
            </a:r>
          </a:p>
          <a:p>
            <a:pPr marL="1200150" lvl="2" indent="-285750" algn="just">
              <a:lnSpc>
                <a:spcPct val="120000"/>
              </a:lnSpc>
              <a:buFont typeface="Courier New" panose="02070309020205020404" pitchFamily="49" charset="0"/>
              <a:buChar char="o"/>
            </a:pPr>
            <a:r>
              <a:rPr lang="en-US" b="1" dirty="0">
                <a:solidFill>
                  <a:srgbClr val="1B597B"/>
                </a:solidFill>
                <a:latin typeface="Book Antiqua" panose="02040602050305030304" pitchFamily="18" charset="0"/>
                <a:ea typeface="Ebrima" panose="02000000000000000000" pitchFamily="2" charset="0"/>
                <a:cs typeface="Ebrima" panose="02000000000000000000" pitchFamily="2" charset="0"/>
              </a:rPr>
              <a:t>Name</a:t>
            </a:r>
          </a:p>
          <a:p>
            <a:pPr marL="1200150" lvl="2" indent="-285750" algn="just">
              <a:lnSpc>
                <a:spcPct val="120000"/>
              </a:lnSpc>
              <a:buFont typeface="Courier New" panose="02070309020205020404" pitchFamily="49" charset="0"/>
              <a:buChar char="o"/>
            </a:pPr>
            <a:r>
              <a:rPr lang="en-US" b="1" dirty="0">
                <a:solidFill>
                  <a:srgbClr val="1B597B"/>
                </a:solidFill>
                <a:latin typeface="Book Antiqua" panose="02040602050305030304" pitchFamily="18" charset="0"/>
                <a:ea typeface="Ebrima" panose="02000000000000000000" pitchFamily="2" charset="0"/>
                <a:cs typeface="Ebrima" panose="02000000000000000000" pitchFamily="2" charset="0"/>
              </a:rPr>
              <a:t>Tax number</a:t>
            </a:r>
          </a:p>
          <a:p>
            <a:pPr marL="1200150" lvl="2" indent="-285750" algn="just">
              <a:lnSpc>
                <a:spcPct val="120000"/>
              </a:lnSpc>
              <a:buFont typeface="Courier New" panose="02070309020205020404" pitchFamily="49" charset="0"/>
              <a:buChar char="o"/>
            </a:pPr>
            <a:r>
              <a:rPr lang="en-US" b="1" dirty="0">
                <a:solidFill>
                  <a:srgbClr val="1B597B"/>
                </a:solidFill>
                <a:latin typeface="Book Antiqua" panose="02040602050305030304" pitchFamily="18" charset="0"/>
                <a:ea typeface="Ebrima" panose="02000000000000000000" pitchFamily="2" charset="0"/>
                <a:cs typeface="Ebrima" panose="02000000000000000000" pitchFamily="2" charset="0"/>
              </a:rPr>
              <a:t>Contact details</a:t>
            </a:r>
          </a:p>
          <a:p>
            <a:pPr marL="1200150" lvl="2" indent="-285750" algn="just">
              <a:lnSpc>
                <a:spcPct val="120000"/>
              </a:lnSpc>
              <a:buFont typeface="Courier New" panose="02070309020205020404" pitchFamily="49" charset="0"/>
              <a:buChar char="o"/>
            </a:pPr>
            <a:r>
              <a:rPr lang="en-US" b="1" dirty="0">
                <a:solidFill>
                  <a:srgbClr val="1B597B"/>
                </a:solidFill>
                <a:latin typeface="Book Antiqua" panose="02040602050305030304" pitchFamily="18" charset="0"/>
                <a:ea typeface="Ebrima" panose="02000000000000000000" pitchFamily="2" charset="0"/>
                <a:cs typeface="Ebrima" panose="02000000000000000000" pitchFamily="2" charset="0"/>
              </a:rPr>
              <a:t>Entitled representative</a:t>
            </a:r>
          </a:p>
          <a:p>
            <a:pPr marL="1200150" lvl="2" indent="-285750" algn="just">
              <a:lnSpc>
                <a:spcPct val="120000"/>
              </a:lnSpc>
              <a:buFont typeface="Courier New" panose="02070309020205020404" pitchFamily="49" charset="0"/>
              <a:buChar char="o"/>
            </a:pPr>
            <a:r>
              <a:rPr lang="en-US" b="1" dirty="0">
                <a:solidFill>
                  <a:srgbClr val="1B597B"/>
                </a:solidFill>
                <a:latin typeface="Book Antiqua" panose="02040602050305030304" pitchFamily="18" charset="0"/>
                <a:ea typeface="Ebrima" panose="02000000000000000000" pitchFamily="2" charset="0"/>
                <a:cs typeface="Ebrima" panose="02000000000000000000" pitchFamily="2" charset="0"/>
              </a:rPr>
              <a:t>Expected ratio in the performance </a:t>
            </a:r>
          </a:p>
          <a:p>
            <a:pPr marL="1200150" lvl="2" indent="-285750" algn="just">
              <a:lnSpc>
                <a:spcPct val="120000"/>
              </a:lnSpc>
              <a:buFont typeface="Courier New" panose="02070309020205020404" pitchFamily="49" charset="0"/>
              <a:buChar char="o"/>
            </a:pPr>
            <a:r>
              <a:rPr lang="en-US" dirty="0">
                <a:solidFill>
                  <a:srgbClr val="1B597B"/>
                </a:solidFill>
                <a:latin typeface="Book Antiqua" panose="02040602050305030304" pitchFamily="18" charset="0"/>
                <a:ea typeface="Ebrima" panose="02000000000000000000" pitchFamily="2" charset="0"/>
                <a:cs typeface="Ebrima" panose="02000000000000000000" pitchFamily="2" charset="0"/>
              </a:rPr>
              <a:t>Value of the </a:t>
            </a:r>
            <a:r>
              <a:rPr lang="en-US" b="1" dirty="0">
                <a:solidFill>
                  <a:srgbClr val="1B597B"/>
                </a:solidFill>
                <a:latin typeface="Book Antiqua" panose="02040602050305030304" pitchFamily="18" charset="0"/>
                <a:ea typeface="Ebrima" panose="02000000000000000000" pitchFamily="2" charset="0"/>
                <a:cs typeface="Ebrima" panose="02000000000000000000" pitchFamily="2" charset="0"/>
              </a:rPr>
              <a:t>compensation</a:t>
            </a:r>
            <a:r>
              <a:rPr lang="en-US" dirty="0">
                <a:solidFill>
                  <a:srgbClr val="1B597B"/>
                </a:solidFill>
                <a:latin typeface="Book Antiqua" panose="02040602050305030304" pitchFamily="18" charset="0"/>
                <a:ea typeface="Ebrima" panose="02000000000000000000" pitchFamily="2" charset="0"/>
                <a:cs typeface="Ebrima" panose="02000000000000000000" pitchFamily="2" charset="0"/>
              </a:rPr>
              <a:t> pursuant to the subcontract</a:t>
            </a:r>
            <a:r>
              <a:rPr lang="en-US" sz="2000" dirty="0">
                <a:solidFill>
                  <a:srgbClr val="1B597B"/>
                </a:solidFill>
                <a:latin typeface="Book Antiqua" panose="02040602050305030304" pitchFamily="18" charset="0"/>
                <a:ea typeface="Ebrima" panose="02000000000000000000" pitchFamily="2" charset="0"/>
                <a:cs typeface="Ebrima" panose="02000000000000000000" pitchFamily="2" charset="0"/>
              </a:rPr>
              <a:t> </a:t>
            </a: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304765"/>
            <a:ext cx="7969081" cy="400110"/>
          </a:xfrm>
          <a:prstGeom prst="rect">
            <a:avLst/>
          </a:prstGeom>
          <a:noFill/>
        </p:spPr>
        <p:txBody>
          <a:bodyPr wrap="square" rtlCol="0">
            <a:spAutoFit/>
          </a:bodyPr>
          <a:lstStyle/>
          <a:p>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Infringements</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related</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to</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involvement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subcontractors</a:t>
            </a:r>
            <a:endPar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0749954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463260" y="806152"/>
            <a:ext cx="8275983" cy="3619965"/>
          </a:xfrm>
          <a:prstGeom prst="rect">
            <a:avLst/>
          </a:prstGeom>
          <a:noFill/>
        </p:spPr>
        <p:txBody>
          <a:bodyPr wrap="square" rtlCol="0">
            <a:spAutoFit/>
          </a:bodyPr>
          <a:lstStyle/>
          <a:p>
            <a:pPr marL="285750" indent="-285750" algn="just">
              <a:lnSpc>
                <a:spcPct val="120000"/>
              </a:lnSpc>
              <a:buFont typeface="Arial" panose="020B0604020202020204" pitchFamily="34" charset="0"/>
              <a:buChar char="•"/>
            </a:pPr>
            <a:r>
              <a:rPr lang="en-US" sz="1600" dirty="0">
                <a:solidFill>
                  <a:srgbClr val="1B597B"/>
                </a:solidFill>
                <a:latin typeface="Book Antiqua" panose="02040602050305030304" pitchFamily="18" charset="0"/>
                <a:ea typeface="Ebrima" panose="02000000000000000000" pitchFamily="2" charset="0"/>
                <a:cs typeface="Ebrima" panose="02000000000000000000" pitchFamily="2" charset="0"/>
              </a:rPr>
              <a:t>Report – its reason is to avoid the involved of subcontractors in the performance, who are subject to exclusion grounds</a:t>
            </a:r>
          </a:p>
          <a:p>
            <a:pPr marL="285750" indent="-285750" algn="just">
              <a:lnSpc>
                <a:spcPct val="120000"/>
              </a:lnSpc>
              <a:buFont typeface="Arial" panose="020B0604020202020204" pitchFamily="34" charset="0"/>
              <a:buChar char="•"/>
            </a:pPr>
            <a:r>
              <a:rPr lang="en-US"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Previously</a:t>
            </a:r>
            <a:r>
              <a:rPr lang="en-US" sz="1600" dirty="0">
                <a:solidFill>
                  <a:srgbClr val="1B597B"/>
                </a:solidFill>
                <a:latin typeface="Book Antiqua" panose="02040602050305030304" pitchFamily="18" charset="0"/>
                <a:ea typeface="Ebrima" panose="02000000000000000000" pitchFamily="2" charset="0"/>
                <a:cs typeface="Ebrima" panose="02000000000000000000" pitchFamily="2" charset="0"/>
              </a:rPr>
              <a:t>: prior to the actual start of the performance</a:t>
            </a:r>
          </a:p>
          <a:p>
            <a:pPr marL="285750" indent="-285750" algn="just">
              <a:lnSpc>
                <a:spcPct val="120000"/>
              </a:lnSpc>
              <a:buFont typeface="Arial" panose="020B0604020202020204" pitchFamily="34" charset="0"/>
              <a:buChar char="•"/>
            </a:pPr>
            <a:r>
              <a:rPr lang="en-US"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Documented</a:t>
            </a:r>
            <a:r>
              <a:rPr lang="en-US" sz="1600" dirty="0">
                <a:solidFill>
                  <a:srgbClr val="1B597B"/>
                </a:solidFill>
                <a:latin typeface="Book Antiqua" panose="02040602050305030304" pitchFamily="18" charset="0"/>
                <a:ea typeface="Ebrima" panose="02000000000000000000" pitchFamily="2" charset="0"/>
                <a:cs typeface="Ebrima" panose="02000000000000000000" pitchFamily="2" charset="0"/>
              </a:rPr>
              <a:t> in the bid, e-log, on a separate sheet etc.</a:t>
            </a:r>
            <a:endParaRPr lang="hu-HU" sz="16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285750" indent="-285750" algn="just">
              <a:lnSpc>
                <a:spcPct val="120000"/>
              </a:lnSpc>
              <a:buFont typeface="Arial" panose="020B0604020202020204" pitchFamily="34" charset="0"/>
              <a:buChar char="•"/>
            </a:pPr>
            <a:r>
              <a:rPr lang="en-US" sz="1600" dirty="0">
                <a:solidFill>
                  <a:srgbClr val="1B597B"/>
                </a:solidFill>
                <a:latin typeface="Book Antiqua" panose="02040602050305030304" pitchFamily="18" charset="0"/>
                <a:ea typeface="Ebrima" panose="02000000000000000000" pitchFamily="2" charset="0"/>
                <a:cs typeface="Ebrima" panose="02000000000000000000" pitchFamily="2" charset="0"/>
              </a:rPr>
              <a:t>The contracting authority is </a:t>
            </a:r>
            <a:r>
              <a:rPr lang="en-US"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obliged to supervise </a:t>
            </a:r>
            <a:r>
              <a:rPr lang="en-US" sz="1600" dirty="0">
                <a:solidFill>
                  <a:srgbClr val="1B597B"/>
                </a:solidFill>
                <a:latin typeface="Book Antiqua" panose="02040602050305030304" pitchFamily="18" charset="0"/>
                <a:ea typeface="Ebrima" panose="02000000000000000000" pitchFamily="2" charset="0"/>
                <a:cs typeface="Ebrima" panose="02000000000000000000" pitchFamily="2" charset="0"/>
              </a:rPr>
              <a:t>(the technical inspector, if any):</a:t>
            </a:r>
          </a:p>
          <a:p>
            <a:pPr marL="742950" lvl="1" indent="-285750" algn="just">
              <a:lnSpc>
                <a:spcPct val="120000"/>
              </a:lnSpc>
              <a:buFont typeface="Courier New" panose="02070309020205020404" pitchFamily="49" charset="0"/>
              <a:buChar char="o"/>
            </a:pPr>
            <a:r>
              <a:rPr lang="en-US" sz="1600" dirty="0">
                <a:solidFill>
                  <a:srgbClr val="1B597B"/>
                </a:solidFill>
                <a:latin typeface="Book Antiqua" panose="02040602050305030304" pitchFamily="18" charset="0"/>
                <a:ea typeface="Ebrima" panose="02000000000000000000" pitchFamily="2" charset="0"/>
                <a:cs typeface="Ebrima" panose="02000000000000000000" pitchFamily="2" charset="0"/>
              </a:rPr>
              <a:t>Not aware, because the tenderer did not report him &gt; infringement of the tenderer</a:t>
            </a:r>
          </a:p>
          <a:p>
            <a:pPr marL="742950" lvl="1" indent="-285750" algn="just">
              <a:lnSpc>
                <a:spcPct val="120000"/>
              </a:lnSpc>
              <a:buFont typeface="Courier New" panose="02070309020205020404" pitchFamily="49" charset="0"/>
              <a:buChar char="o"/>
            </a:pPr>
            <a:r>
              <a:rPr lang="en-US" sz="1600" dirty="0">
                <a:solidFill>
                  <a:srgbClr val="1B597B"/>
                </a:solidFill>
                <a:latin typeface="Book Antiqua" panose="02040602050305030304" pitchFamily="18" charset="0"/>
                <a:ea typeface="Ebrima" panose="02000000000000000000" pitchFamily="2" charset="0"/>
                <a:cs typeface="Ebrima" panose="02000000000000000000" pitchFamily="2" charset="0"/>
              </a:rPr>
              <a:t>Could have done it (it was documented), but failed to do so? &gt;&gt; infringement of the contracting authority </a:t>
            </a:r>
            <a:endParaRPr lang="hu-HU" sz="16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285750" indent="-285750" algn="just">
              <a:lnSpc>
                <a:spcPct val="120000"/>
              </a:lnSpc>
              <a:buFont typeface="Arial" panose="020B0604020202020204" pitchFamily="34" charset="0"/>
              <a:buChar char="•"/>
            </a:pPr>
            <a:r>
              <a:rPr lang="en-US"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Subcontractors must be registered in the Electronic Public Procurement System (based on the report) Article 43(2) of the PPA</a:t>
            </a:r>
          </a:p>
          <a:p>
            <a:pPr marL="285750" indent="-285750" algn="just">
              <a:lnSpc>
                <a:spcPct val="120000"/>
              </a:lnSpc>
              <a:buFont typeface="Arial" panose="020B0604020202020204" pitchFamily="34" charset="0"/>
              <a:buChar char="•"/>
            </a:pPr>
            <a:r>
              <a:rPr lang="en-US" sz="1600" dirty="0">
                <a:solidFill>
                  <a:srgbClr val="1B597B"/>
                </a:solidFill>
                <a:latin typeface="Book Antiqua" panose="02040602050305030304" pitchFamily="18" charset="0"/>
                <a:ea typeface="Ebrima" panose="02000000000000000000" pitchFamily="2" charset="0"/>
                <a:cs typeface="Ebrima" panose="02000000000000000000" pitchFamily="2" charset="0"/>
              </a:rPr>
              <a:t>D.84/17/2022., D.211/13/2022. </a:t>
            </a:r>
            <a:endPar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304765"/>
            <a:ext cx="7969081" cy="400110"/>
          </a:xfrm>
          <a:prstGeom prst="rect">
            <a:avLst/>
          </a:prstGeom>
          <a:noFill/>
        </p:spPr>
        <p:txBody>
          <a:bodyPr wrap="square" rtlCol="0">
            <a:spAutoFit/>
          </a:bodyPr>
          <a:lstStyle/>
          <a:p>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Infringements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related</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to</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the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involvement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subcontractors</a:t>
            </a:r>
            <a:endPar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5216251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593733" y="967443"/>
            <a:ext cx="8275983" cy="3178819"/>
          </a:xfrm>
          <a:prstGeom prst="rect">
            <a:avLst/>
          </a:prstGeom>
          <a:noFill/>
        </p:spPr>
        <p:txBody>
          <a:bodyPr wrap="square" rtlCol="0">
            <a:spAutoFit/>
          </a:bodyPr>
          <a:lstStyle/>
          <a:p>
            <a:pPr marL="285750" indent="-285750" algn="just">
              <a:lnSpc>
                <a:spcPct val="120000"/>
              </a:lnSpc>
              <a:buFont typeface="Arial" panose="020B0604020202020204" pitchFamily="34" charset="0"/>
              <a:buChar char="•"/>
            </a:pPr>
            <a:r>
              <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rPr>
              <a:t>In terms of public works – prevention of debt chains</a:t>
            </a:r>
          </a:p>
          <a:p>
            <a:pPr marL="285750" indent="-285750" algn="just">
              <a:lnSpc>
                <a:spcPct val="120000"/>
              </a:lnSpc>
              <a:buFont typeface="Arial" panose="020B0604020202020204" pitchFamily="34" charset="0"/>
              <a:buChar char="•"/>
            </a:pPr>
            <a:r>
              <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rPr>
              <a:t>Article 32/A of Government Decree No. 322/2015</a:t>
            </a:r>
            <a:endParaRPr lang="en-US" sz="14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285750" indent="-285750" algn="just">
              <a:lnSpc>
                <a:spcPct val="120000"/>
              </a:lnSpc>
              <a:buFont typeface="Arial" panose="020B0604020202020204" pitchFamily="34" charset="0"/>
              <a:buChar char="•"/>
            </a:pPr>
            <a:r>
              <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rPr>
              <a:t>General rule: </a:t>
            </a:r>
            <a:r>
              <a:rPr lang="en-US"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„two step”</a:t>
            </a:r>
            <a:r>
              <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rPr>
              <a:t> – first the payment of the subcontractor must precede the payment of the tenderer</a:t>
            </a:r>
          </a:p>
          <a:p>
            <a:pPr marL="285750" indent="-285750" algn="just">
              <a:lnSpc>
                <a:spcPct val="120000"/>
              </a:lnSpc>
              <a:buFont typeface="Arial" panose="020B0604020202020204" pitchFamily="34" charset="0"/>
              <a:buChar char="•"/>
            </a:pPr>
            <a:r>
              <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rPr>
              <a:t>The contracting authority was unaware of the subcontractor:</a:t>
            </a:r>
          </a:p>
          <a:p>
            <a:pPr marL="742950" lvl="1" indent="-285750" algn="just">
              <a:lnSpc>
                <a:spcPct val="120000"/>
              </a:lnSpc>
              <a:buFont typeface="Courier New" panose="02070309020205020404" pitchFamily="49" charset="0"/>
              <a:buChar char="o"/>
            </a:pPr>
            <a:r>
              <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rPr>
              <a:t>Was it documented/appropriately reported? If yes, the contracting authority violates the law if </a:t>
            </a:r>
            <a:r>
              <a:rPr lang="hu-HU" sz="1400" dirty="0" err="1">
                <a:solidFill>
                  <a:srgbClr val="1B597B"/>
                </a:solidFill>
                <a:latin typeface="Book Antiqua" panose="02040602050305030304" pitchFamily="18" charset="0"/>
                <a:ea typeface="Ebrima" panose="02000000000000000000" pitchFamily="2" charset="0"/>
                <a:cs typeface="Ebrima" panose="02000000000000000000" pitchFamily="2" charset="0"/>
              </a:rPr>
              <a:t>it</a:t>
            </a:r>
            <a:r>
              <a:rPr lang="hu-HU" sz="1400"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rPr>
              <a:t>the </a:t>
            </a:r>
            <a:r>
              <a:rPr lang="en-US" sz="1400" dirty="0" err="1">
                <a:solidFill>
                  <a:srgbClr val="1B597B"/>
                </a:solidFill>
                <a:latin typeface="Book Antiqua" panose="02040602050305030304" pitchFamily="18" charset="0"/>
                <a:ea typeface="Ebrima" panose="02000000000000000000" pitchFamily="2" charset="0"/>
                <a:cs typeface="Ebrima" panose="02000000000000000000" pitchFamily="2" charset="0"/>
              </a:rPr>
              <a:t>favours</a:t>
            </a:r>
            <a:r>
              <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rPr>
              <a:t> the payment of the tenderer prior to the payment of the subcontractor</a:t>
            </a:r>
          </a:p>
          <a:p>
            <a:pPr marL="742950" lvl="1" indent="-285750" algn="just">
              <a:lnSpc>
                <a:spcPct val="120000"/>
              </a:lnSpc>
              <a:buFont typeface="Courier New" panose="02070309020205020404" pitchFamily="49" charset="0"/>
              <a:buChar char="o"/>
            </a:pPr>
            <a:r>
              <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rPr>
              <a:t>Could not have been aware – not reported/could not notice it – only the tenderer committed an infringement</a:t>
            </a:r>
          </a:p>
          <a:p>
            <a:pPr marL="285750" indent="-285750" algn="just">
              <a:lnSpc>
                <a:spcPct val="120000"/>
              </a:lnSpc>
              <a:buFont typeface="Arial" panose="020B0604020202020204" pitchFamily="34" charset="0"/>
              <a:buChar char="•"/>
            </a:pPr>
            <a:r>
              <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rPr>
              <a:t>The tenderer may pay for the subcontractor earlier, but shall certify this payment to the contracting authority in order to receive its payment</a:t>
            </a:r>
          </a:p>
          <a:p>
            <a:pPr marL="285750" indent="-285750" algn="just">
              <a:lnSpc>
                <a:spcPct val="120000"/>
              </a:lnSpc>
              <a:buFont typeface="Arial" panose="020B0604020202020204" pitchFamily="34" charset="0"/>
              <a:buChar char="•"/>
            </a:pPr>
            <a:r>
              <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rPr>
              <a:t>If the contracting authority notices (should have noticed) unlawful payment order: </a:t>
            </a:r>
            <a:r>
              <a:rPr lang="en-US"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holdback</a:t>
            </a: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304765"/>
            <a:ext cx="7969081" cy="400110"/>
          </a:xfrm>
          <a:prstGeom prst="rect">
            <a:avLst/>
          </a:prstGeom>
          <a:noFill/>
        </p:spPr>
        <p:txBody>
          <a:bodyPr wrap="square" rtlCol="0">
            <a:spAutoFit/>
          </a:bodyPr>
          <a:lstStyle/>
          <a:p>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Infringements</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concerning</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order</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payment</a:t>
            </a:r>
            <a:endPar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0064654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146846" y="1135762"/>
            <a:ext cx="8275983" cy="3179012"/>
          </a:xfrm>
          <a:prstGeom prst="rect">
            <a:avLst/>
          </a:prstGeom>
          <a:noFill/>
        </p:spPr>
        <p:txBody>
          <a:bodyPr wrap="square" rtlCol="0">
            <a:spAutoFit/>
          </a:bodyPr>
          <a:lstStyle/>
          <a:p>
            <a:pPr lvl="1" algn="just">
              <a:lnSpc>
                <a:spcPct val="120000"/>
              </a:lnSpc>
            </a:pPr>
            <a:r>
              <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rPr>
              <a:t>The contracting authority did not fulfil its obligation laid down by the law, contract, call for tender </a:t>
            </a:r>
            <a:r>
              <a:rPr lang="en-US" sz="1400" dirty="0" err="1">
                <a:solidFill>
                  <a:srgbClr val="1B597B"/>
                </a:solidFill>
                <a:latin typeface="Book Antiqua" panose="02040602050305030304" pitchFamily="18" charset="0"/>
                <a:ea typeface="Ebrima" panose="02000000000000000000" pitchFamily="2" charset="0"/>
                <a:cs typeface="Ebrima" panose="02000000000000000000" pitchFamily="2" charset="0"/>
              </a:rPr>
              <a:t>etc</a:t>
            </a:r>
            <a:r>
              <a:rPr lang="hu-HU" sz="1400" dirty="0">
                <a:solidFill>
                  <a:srgbClr val="1B597B"/>
                </a:solidFill>
                <a:latin typeface="Book Antiqua" panose="02040602050305030304" pitchFamily="18" charset="0"/>
                <a:ea typeface="Ebrima" panose="02000000000000000000" pitchFamily="2" charset="0"/>
                <a:cs typeface="Ebrima" panose="02000000000000000000" pitchFamily="2" charset="0"/>
              </a:rPr>
              <a:t>.</a:t>
            </a:r>
            <a:r>
              <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rPr>
              <a:t> – </a:t>
            </a:r>
            <a:r>
              <a:rPr lang="en-US"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violates Article 142 (1) of the PPA</a:t>
            </a:r>
          </a:p>
          <a:p>
            <a:pPr lvl="1" algn="just">
              <a:lnSpc>
                <a:spcPct val="120000"/>
              </a:lnSpc>
            </a:pPr>
            <a:r>
              <a:rPr lang="en-US"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Examples:</a:t>
            </a:r>
          </a:p>
          <a:p>
            <a:pPr marL="800100" lvl="1" indent="-342900" algn="just">
              <a:lnSpc>
                <a:spcPct val="120000"/>
              </a:lnSpc>
              <a:buFont typeface="Arial" panose="020B0604020202020204" pitchFamily="34" charset="0"/>
              <a:buChar char="•"/>
            </a:pPr>
            <a:r>
              <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rPr>
              <a:t>The performance is not documented appropriately (may prevent the pursue of claims)</a:t>
            </a:r>
          </a:p>
          <a:p>
            <a:pPr marL="800100" lvl="1" indent="-342900" algn="just">
              <a:lnSpc>
                <a:spcPct val="120000"/>
              </a:lnSpc>
              <a:buFont typeface="Arial" panose="020B0604020202020204" pitchFamily="34" charset="0"/>
              <a:buChar char="•"/>
            </a:pPr>
            <a:r>
              <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rPr>
              <a:t>Liability insurance was unavailable at the conclusion of the contract, still, the contract was concluded</a:t>
            </a:r>
          </a:p>
          <a:p>
            <a:pPr marL="800100" lvl="1" indent="-342900" algn="just">
              <a:lnSpc>
                <a:spcPct val="120000"/>
              </a:lnSpc>
              <a:buFont typeface="Arial" panose="020B0604020202020204" pitchFamily="34" charset="0"/>
              <a:buChar char="•"/>
            </a:pPr>
            <a:r>
              <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rPr>
              <a:t>Performance, warranty guarantees were not fully available during the period set forth</a:t>
            </a:r>
          </a:p>
          <a:p>
            <a:pPr marL="800100" lvl="1" indent="-342900" algn="just">
              <a:lnSpc>
                <a:spcPct val="120000"/>
              </a:lnSpc>
              <a:buFont typeface="Arial" panose="020B0604020202020204" pitchFamily="34" charset="0"/>
              <a:buChar char="•"/>
            </a:pPr>
            <a:r>
              <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rPr>
              <a:t>The tenderer did not involve the experts in the performance</a:t>
            </a:r>
          </a:p>
          <a:p>
            <a:pPr marL="800100" lvl="1" indent="-342900" algn="just">
              <a:lnSpc>
                <a:spcPct val="120000"/>
              </a:lnSpc>
              <a:buFont typeface="Arial" panose="020B0604020202020204" pitchFamily="34" charset="0"/>
              <a:buChar char="•"/>
            </a:pPr>
            <a:r>
              <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rPr>
              <a:t>The presence of unknown subcontractors on the construction site, no declaration on the exclusion grounds</a:t>
            </a:r>
          </a:p>
          <a:p>
            <a:pPr marL="800100" lvl="1" indent="-342900" algn="just">
              <a:lnSpc>
                <a:spcPct val="120000"/>
              </a:lnSpc>
              <a:buFont typeface="Arial" panose="020B0604020202020204" pitchFamily="34" charset="0"/>
              <a:buChar char="•"/>
            </a:pPr>
            <a:r>
              <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rPr>
              <a:t>Did not supervise the payment order of the tenderer</a:t>
            </a:r>
          </a:p>
          <a:p>
            <a:pPr marL="800100" lvl="1" indent="-342900" algn="just">
              <a:lnSpc>
                <a:spcPct val="120000"/>
              </a:lnSpc>
              <a:buFont typeface="Arial" panose="020B0604020202020204" pitchFamily="34" charset="0"/>
              <a:buChar char="•"/>
            </a:pPr>
            <a:r>
              <a:rPr lang="en-US" sz="1400" dirty="0">
                <a:solidFill>
                  <a:srgbClr val="1B597B"/>
                </a:solidFill>
                <a:latin typeface="Book Antiqua" panose="02040602050305030304" pitchFamily="18" charset="0"/>
                <a:ea typeface="Ebrima" panose="02000000000000000000" pitchFamily="2" charset="0"/>
                <a:cs typeface="Ebrima" panose="02000000000000000000" pitchFamily="2" charset="0"/>
              </a:rPr>
              <a:t>Accepts the reasons of the contract amendment of the tenderer without justification</a:t>
            </a: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304765"/>
            <a:ext cx="7969081" cy="707886"/>
          </a:xfrm>
          <a:prstGeom prst="rect">
            <a:avLst/>
          </a:prstGeom>
          <a:noFill/>
        </p:spPr>
        <p:txBody>
          <a:bodyPr wrap="square" rtlCol="0">
            <a:spAutoFit/>
          </a:bodyPr>
          <a:lstStyle/>
          <a:p>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The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documentation</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and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supervision</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obligation</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contracting</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authority</a:t>
            </a:r>
            <a:endPar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5619422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226697"/>
            <a:ext cx="7969081" cy="400110"/>
          </a:xfrm>
          <a:prstGeom prst="rect">
            <a:avLst/>
          </a:prstGeom>
          <a:noFill/>
        </p:spPr>
        <p:txBody>
          <a:bodyPr wrap="square" rtlCol="0">
            <a:spAutoFit/>
          </a:bodyPr>
          <a:lstStyle/>
          <a:p>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Pursue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claims</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by</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contracting</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authority</a:t>
            </a:r>
            <a:endPar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sp>
        <p:nvSpPr>
          <p:cNvPr id="6" name="Szövegdoboz 5"/>
          <p:cNvSpPr txBox="1"/>
          <p:nvPr/>
        </p:nvSpPr>
        <p:spPr>
          <a:xfrm>
            <a:off x="380758" y="688362"/>
            <a:ext cx="8326582" cy="4181337"/>
          </a:xfrm>
          <a:prstGeom prst="rect">
            <a:avLst/>
          </a:prstGeom>
          <a:noFill/>
        </p:spPr>
        <p:txBody>
          <a:bodyPr wrap="square" rtlCol="0">
            <a:spAutoFit/>
          </a:bodyPr>
          <a:lstStyle/>
          <a:p>
            <a:pPr marL="285750" indent="-285750" algn="just">
              <a:lnSpc>
                <a:spcPct val="107000"/>
              </a:lnSpc>
              <a:spcAft>
                <a:spcPts val="800"/>
              </a:spcAft>
              <a:buFont typeface="Arial" panose="020B0604020202020204" pitchFamily="34" charset="0"/>
              <a:buChar char="•"/>
            </a:pPr>
            <a:r>
              <a:rPr lang="en-US" sz="1400" b="1" dirty="0">
                <a:solidFill>
                  <a:srgbClr val="1B597B"/>
                </a:solidFill>
                <a:latin typeface="Book Antiqua" panose="02040602050305030304" pitchFamily="18" charset="0"/>
                <a:ea typeface="Calibri" panose="020F0502020204030204" pitchFamily="34" charset="0"/>
                <a:cs typeface="Calibri" panose="020F0502020204030204" pitchFamily="34" charset="0"/>
              </a:rPr>
              <a:t>Observation of basic principles</a:t>
            </a:r>
            <a:r>
              <a:rPr lang="en-US" sz="1400" dirty="0">
                <a:solidFill>
                  <a:srgbClr val="1B597B"/>
                </a:solidFill>
                <a:latin typeface="Book Antiqua" panose="02040602050305030304" pitchFamily="18" charset="0"/>
                <a:ea typeface="Calibri" panose="020F0502020204030204" pitchFamily="34" charset="0"/>
                <a:cs typeface="Calibri" panose="020F0502020204030204" pitchFamily="34" charset="0"/>
              </a:rPr>
              <a:t>: in the public procurement procedure + also during contract performance!</a:t>
            </a:r>
            <a:endParaRPr lang="hu-HU" sz="1400" dirty="0">
              <a:solidFill>
                <a:srgbClr val="1B597B"/>
              </a:solidFill>
              <a:latin typeface="Book Antiqua" panose="02040602050305030304" pitchFamily="18" charset="0"/>
              <a:ea typeface="Calibri" panose="020F0502020204030204" pitchFamily="34" charset="0"/>
              <a:cs typeface="Calibri" panose="020F0502020204030204" pitchFamily="34" charset="0"/>
            </a:endParaRPr>
          </a:p>
          <a:p>
            <a:pPr marL="285750" indent="-285750" algn="just">
              <a:lnSpc>
                <a:spcPct val="107000"/>
              </a:lnSpc>
              <a:spcAft>
                <a:spcPts val="800"/>
              </a:spcAft>
              <a:buFont typeface="Arial" panose="020B0604020202020204" pitchFamily="34" charset="0"/>
              <a:buChar char="•"/>
            </a:pPr>
            <a:r>
              <a:rPr lang="en-US" sz="1400" b="1" dirty="0">
                <a:solidFill>
                  <a:srgbClr val="1B597B"/>
                </a:solidFill>
                <a:latin typeface="Book Antiqua" panose="02040602050305030304" pitchFamily="18" charset="0"/>
                <a:ea typeface="Calibri" panose="020F0502020204030204" pitchFamily="34" charset="0"/>
                <a:cs typeface="Calibri" panose="020F0502020204030204" pitchFamily="34" charset="0"/>
              </a:rPr>
              <a:t>Basic principles under Article </a:t>
            </a:r>
            <a:r>
              <a:rPr lang="en-US" sz="1400" dirty="0">
                <a:solidFill>
                  <a:srgbClr val="1B597B"/>
                </a:solidFill>
                <a:latin typeface="Book Antiqua" panose="02040602050305030304" pitchFamily="18" charset="0"/>
                <a:ea typeface="Calibri" panose="020F0502020204030204" pitchFamily="34" charset="0"/>
                <a:cs typeface="Calibri" panose="020F0502020204030204" pitchFamily="34" charset="0"/>
              </a:rPr>
              <a:t>2(1)-(4) of the PPA is violated by the contracting authority</a:t>
            </a:r>
          </a:p>
          <a:p>
            <a:pPr marL="800100" lvl="1" indent="-342900" algn="just">
              <a:lnSpc>
                <a:spcPct val="107000"/>
              </a:lnSpc>
              <a:buFont typeface="Courier New" panose="02070309020205020404" pitchFamily="49" charset="0"/>
              <a:buChar char="o"/>
            </a:pPr>
            <a:r>
              <a:rPr lang="en-US" sz="1300" dirty="0">
                <a:solidFill>
                  <a:srgbClr val="1B597B"/>
                </a:solidFill>
                <a:latin typeface="Book Antiqua" panose="02040602050305030304" pitchFamily="18" charset="0"/>
                <a:ea typeface="Calibri" panose="020F0502020204030204" pitchFamily="34" charset="0"/>
                <a:cs typeface="Calibri" panose="020F0502020204030204" pitchFamily="34" charset="0"/>
              </a:rPr>
              <a:t>Fair competition</a:t>
            </a:r>
          </a:p>
          <a:p>
            <a:pPr marL="800100" lvl="1" indent="-342900" algn="just">
              <a:lnSpc>
                <a:spcPct val="107000"/>
              </a:lnSpc>
              <a:buFont typeface="Courier New" panose="02070309020205020404" pitchFamily="49" charset="0"/>
              <a:buChar char="o"/>
            </a:pPr>
            <a:r>
              <a:rPr lang="en-US" sz="1300" dirty="0">
                <a:solidFill>
                  <a:srgbClr val="1B597B"/>
                </a:solidFill>
                <a:latin typeface="Book Antiqua" panose="02040602050305030304" pitchFamily="18" charset="0"/>
                <a:ea typeface="Calibri" panose="020F0502020204030204" pitchFamily="34" charset="0"/>
                <a:cs typeface="Calibri" panose="020F0502020204030204" pitchFamily="34" charset="0"/>
              </a:rPr>
              <a:t>Principle of equal opportunities and equal treatment</a:t>
            </a:r>
          </a:p>
          <a:p>
            <a:pPr marL="800100" lvl="1" indent="-342900" algn="just">
              <a:lnSpc>
                <a:spcPct val="107000"/>
              </a:lnSpc>
              <a:buFont typeface="Courier New" panose="02070309020205020404" pitchFamily="49" charset="0"/>
              <a:buChar char="o"/>
            </a:pPr>
            <a:r>
              <a:rPr lang="en-US" sz="1300" dirty="0">
                <a:solidFill>
                  <a:srgbClr val="1B597B"/>
                </a:solidFill>
                <a:latin typeface="Book Antiqua" panose="02040602050305030304" pitchFamily="18" charset="0"/>
                <a:ea typeface="Calibri" panose="020F0502020204030204" pitchFamily="34" charset="0"/>
                <a:cs typeface="Calibri" panose="020F0502020204030204" pitchFamily="34" charset="0"/>
              </a:rPr>
              <a:t>Principle of good faith and fair dealing</a:t>
            </a:r>
          </a:p>
          <a:p>
            <a:pPr marL="800100" lvl="1" indent="-342900" algn="just">
              <a:lnSpc>
                <a:spcPct val="107000"/>
              </a:lnSpc>
              <a:spcAft>
                <a:spcPts val="800"/>
              </a:spcAft>
              <a:buFont typeface="Courier New" panose="02070309020205020404" pitchFamily="49" charset="0"/>
              <a:buChar char="o"/>
            </a:pPr>
            <a:r>
              <a:rPr lang="en-US" sz="1300" dirty="0">
                <a:solidFill>
                  <a:srgbClr val="1B597B"/>
                </a:solidFill>
                <a:latin typeface="Book Antiqua" panose="02040602050305030304" pitchFamily="18" charset="0"/>
                <a:ea typeface="Calibri" panose="020F0502020204030204" pitchFamily="34" charset="0"/>
                <a:cs typeface="Calibri" panose="020F0502020204030204" pitchFamily="34" charset="0"/>
              </a:rPr>
              <a:t>Principle of responsible management of public funds</a:t>
            </a:r>
          </a:p>
          <a:p>
            <a:pPr marL="285750" indent="-285750" algn="just">
              <a:lnSpc>
                <a:spcPct val="107000"/>
              </a:lnSpc>
              <a:spcAft>
                <a:spcPts val="800"/>
              </a:spcAft>
              <a:buFont typeface="Arial" panose="020B0604020202020204" pitchFamily="34" charset="0"/>
              <a:buChar char="•"/>
            </a:pPr>
            <a:r>
              <a:rPr lang="en-US" sz="1400" dirty="0">
                <a:solidFill>
                  <a:srgbClr val="1B597B"/>
                </a:solidFill>
                <a:latin typeface="Book Antiqua" panose="02040602050305030304" pitchFamily="18" charset="0"/>
                <a:ea typeface="Calibri" panose="020F0502020204030204" pitchFamily="34" charset="0"/>
                <a:cs typeface="Calibri" panose="020F0502020204030204" pitchFamily="34" charset="0"/>
              </a:rPr>
              <a:t>If </a:t>
            </a:r>
            <a:r>
              <a:rPr lang="en-US" sz="1400" b="1" dirty="0">
                <a:solidFill>
                  <a:srgbClr val="1B597B"/>
                </a:solidFill>
                <a:latin typeface="Book Antiqua" panose="02040602050305030304" pitchFamily="18" charset="0"/>
                <a:ea typeface="Calibri" panose="020F0502020204030204" pitchFamily="34" charset="0"/>
                <a:cs typeface="Calibri" panose="020F0502020204030204" pitchFamily="34" charset="0"/>
              </a:rPr>
              <a:t>claims arising </a:t>
            </a:r>
            <a:r>
              <a:rPr lang="en-US" sz="1400" b="1" dirty="0" err="1">
                <a:solidFill>
                  <a:srgbClr val="1B597B"/>
                </a:solidFill>
                <a:latin typeface="Book Antiqua" panose="02040602050305030304" pitchFamily="18" charset="0"/>
                <a:ea typeface="Calibri" panose="020F0502020204030204" pitchFamily="34" charset="0"/>
                <a:cs typeface="Calibri" panose="020F0502020204030204" pitchFamily="34" charset="0"/>
              </a:rPr>
              <a:t>fro</a:t>
            </a:r>
            <a:r>
              <a:rPr lang="hu-HU" sz="1400" b="1" dirty="0">
                <a:solidFill>
                  <a:srgbClr val="1B597B"/>
                </a:solidFill>
                <a:latin typeface="Book Antiqua" panose="02040602050305030304" pitchFamily="18" charset="0"/>
                <a:ea typeface="Calibri" panose="020F0502020204030204" pitchFamily="34" charset="0"/>
                <a:cs typeface="Calibri" panose="020F0502020204030204" pitchFamily="34" charset="0"/>
              </a:rPr>
              <a:t>m</a:t>
            </a:r>
            <a:r>
              <a:rPr lang="en-US" sz="1400" b="1" dirty="0">
                <a:solidFill>
                  <a:srgbClr val="1B597B"/>
                </a:solidFill>
                <a:latin typeface="Book Antiqua" panose="02040602050305030304" pitchFamily="18" charset="0"/>
                <a:ea typeface="Calibri" panose="020F0502020204030204" pitchFamily="34" charset="0"/>
                <a:cs typeface="Calibri" panose="020F0502020204030204" pitchFamily="34" charset="0"/>
              </a:rPr>
              <a:t> the breach of contract are not pursued </a:t>
            </a:r>
            <a:r>
              <a:rPr lang="en-US" sz="1400" dirty="0">
                <a:solidFill>
                  <a:srgbClr val="1B597B"/>
                </a:solidFill>
                <a:latin typeface="Book Antiqua" panose="02040602050305030304" pitchFamily="18" charset="0"/>
                <a:ea typeface="Calibri" panose="020F0502020204030204" pitchFamily="34" charset="0"/>
                <a:cs typeface="Calibri" panose="020F0502020204030204" pitchFamily="34" charset="0"/>
              </a:rPr>
              <a:t>(except for  termination / rescission)</a:t>
            </a:r>
          </a:p>
          <a:p>
            <a:pPr marL="285750" indent="-285750" algn="just">
              <a:lnSpc>
                <a:spcPct val="107000"/>
              </a:lnSpc>
              <a:spcAft>
                <a:spcPts val="0"/>
              </a:spcAft>
              <a:buFont typeface="Arial" panose="020B0604020202020204" pitchFamily="34" charset="0"/>
              <a:buChar char="•"/>
            </a:pPr>
            <a:r>
              <a:rPr lang="en-US" sz="1400" dirty="0">
                <a:solidFill>
                  <a:srgbClr val="1B597B"/>
                </a:solidFill>
                <a:latin typeface="Book Antiqua" panose="02040602050305030304" pitchFamily="18" charset="0"/>
                <a:ea typeface="Calibri" panose="020F0502020204030204" pitchFamily="34" charset="0"/>
                <a:cs typeface="Calibri" panose="020F0502020204030204" pitchFamily="34" charset="0"/>
              </a:rPr>
              <a:t>In cases when the </a:t>
            </a:r>
            <a:r>
              <a:rPr lang="en-US" sz="1400" b="1" dirty="0">
                <a:solidFill>
                  <a:srgbClr val="1B597B"/>
                </a:solidFill>
                <a:latin typeface="Book Antiqua" panose="02040602050305030304" pitchFamily="18" charset="0"/>
                <a:ea typeface="Calibri" panose="020F0502020204030204" pitchFamily="34" charset="0"/>
                <a:cs typeface="Calibri" panose="020F0502020204030204" pitchFamily="34" charset="0"/>
              </a:rPr>
              <a:t>breach of contract</a:t>
            </a:r>
          </a:p>
          <a:p>
            <a:pPr marL="342900" lvl="0" indent="-342900" algn="just">
              <a:lnSpc>
                <a:spcPct val="107000"/>
              </a:lnSpc>
              <a:spcAft>
                <a:spcPts val="0"/>
              </a:spcAft>
              <a:buFont typeface="+mj-lt"/>
              <a:buAutoNum type="alphaLcParenR"/>
            </a:pPr>
            <a:r>
              <a:rPr lang="en-US" sz="1300" dirty="0">
                <a:solidFill>
                  <a:srgbClr val="1B597B"/>
                </a:solidFill>
                <a:latin typeface="Book Antiqua" panose="02040602050305030304" pitchFamily="18" charset="0"/>
                <a:ea typeface="Calibri" panose="020F0502020204030204" pitchFamily="34" charset="0"/>
                <a:cs typeface="Calibri" panose="020F0502020204030204" pitchFamily="34" charset="0"/>
              </a:rPr>
              <a:t>Occurs with </a:t>
            </a:r>
            <a:r>
              <a:rPr lang="en-US" sz="1300" b="1" dirty="0">
                <a:solidFill>
                  <a:srgbClr val="1B597B"/>
                </a:solidFill>
                <a:latin typeface="Book Antiqua" panose="02040602050305030304" pitchFamily="18" charset="0"/>
                <a:ea typeface="Calibri" panose="020F0502020204030204" pitchFamily="34" charset="0"/>
                <a:cs typeface="Calibri" panose="020F0502020204030204" pitchFamily="34" charset="0"/>
              </a:rPr>
              <a:t>failure to fulfill a contractual obligation</a:t>
            </a:r>
            <a:r>
              <a:rPr lang="en-US" sz="1300" dirty="0">
                <a:solidFill>
                  <a:srgbClr val="1B597B"/>
                </a:solidFill>
                <a:latin typeface="Book Antiqua" panose="02040602050305030304" pitchFamily="18" charset="0"/>
                <a:ea typeface="Calibri" panose="020F0502020204030204" pitchFamily="34" charset="0"/>
                <a:cs typeface="Calibri" panose="020F0502020204030204" pitchFamily="34" charset="0"/>
              </a:rPr>
              <a:t>, which was considered in the public procurement procedure by the contracting authority </a:t>
            </a:r>
            <a:r>
              <a:rPr lang="en-US" sz="1300" i="1" dirty="0">
                <a:solidFill>
                  <a:srgbClr val="1B597B"/>
                </a:solidFill>
                <a:latin typeface="Book Antiqua" panose="02040602050305030304" pitchFamily="18" charset="0"/>
                <a:ea typeface="Calibri" panose="020F0502020204030204" pitchFamily="34" charset="0"/>
                <a:cs typeface="Calibri" panose="020F0502020204030204" pitchFamily="34" charset="0"/>
              </a:rPr>
              <a:t>during the evaluation of tenders</a:t>
            </a:r>
            <a:r>
              <a:rPr lang="en-US" sz="1300" dirty="0">
                <a:solidFill>
                  <a:srgbClr val="1B597B"/>
                </a:solidFill>
                <a:latin typeface="Book Antiqua" panose="02040602050305030304" pitchFamily="18" charset="0"/>
                <a:ea typeface="Calibri" panose="020F0502020204030204" pitchFamily="34" charset="0"/>
                <a:cs typeface="Calibri" panose="020F0502020204030204" pitchFamily="34" charset="0"/>
              </a:rPr>
              <a:t>; or</a:t>
            </a:r>
          </a:p>
          <a:p>
            <a:pPr marL="342900" lvl="0" indent="-342900" algn="just">
              <a:lnSpc>
                <a:spcPct val="107000"/>
              </a:lnSpc>
              <a:spcAft>
                <a:spcPts val="0"/>
              </a:spcAft>
              <a:buFont typeface="+mj-lt"/>
              <a:buAutoNum type="alphaLcParenR"/>
            </a:pPr>
            <a:r>
              <a:rPr lang="en-US" sz="1300" dirty="0">
                <a:solidFill>
                  <a:srgbClr val="1B597B"/>
                </a:solidFill>
                <a:latin typeface="Book Antiqua" panose="02040602050305030304" pitchFamily="18" charset="0"/>
                <a:ea typeface="Calibri" panose="020F0502020204030204" pitchFamily="34" charset="0"/>
                <a:cs typeface="Calibri" panose="020F0502020204030204" pitchFamily="34" charset="0"/>
              </a:rPr>
              <a:t>The </a:t>
            </a:r>
            <a:r>
              <a:rPr lang="en-US" sz="1300" b="1" dirty="0">
                <a:solidFill>
                  <a:srgbClr val="1B597B"/>
                </a:solidFill>
                <a:latin typeface="Book Antiqua" panose="02040602050305030304" pitchFamily="18" charset="0"/>
                <a:ea typeface="Calibri" panose="020F0502020204030204" pitchFamily="34" charset="0"/>
                <a:cs typeface="Calibri" panose="020F0502020204030204" pitchFamily="34" charset="0"/>
              </a:rPr>
              <a:t>performance deviates from the content of the contract </a:t>
            </a:r>
            <a:r>
              <a:rPr lang="en-US" sz="1300" dirty="0">
                <a:solidFill>
                  <a:srgbClr val="1B597B"/>
                </a:solidFill>
                <a:latin typeface="Book Antiqua" panose="02040602050305030304" pitchFamily="18" charset="0"/>
                <a:ea typeface="Calibri" panose="020F0502020204030204" pitchFamily="34" charset="0"/>
                <a:cs typeface="Calibri" panose="020F0502020204030204" pitchFamily="34" charset="0"/>
              </a:rPr>
              <a:t>to an extent which would considered to be a substantial </a:t>
            </a:r>
            <a:r>
              <a:rPr lang="en-US" sz="1300" dirty="0" err="1">
                <a:solidFill>
                  <a:srgbClr val="1B597B"/>
                </a:solidFill>
                <a:latin typeface="Book Antiqua" panose="02040602050305030304" pitchFamily="18" charset="0"/>
                <a:ea typeface="Calibri" panose="020F0502020204030204" pitchFamily="34" charset="0"/>
                <a:cs typeface="Calibri" panose="020F0502020204030204" pitchFamily="34" charset="0"/>
              </a:rPr>
              <a:t>amendmen</a:t>
            </a:r>
            <a:r>
              <a:rPr lang="hu-HU" sz="1300" dirty="0">
                <a:solidFill>
                  <a:srgbClr val="1B597B"/>
                </a:solidFill>
                <a:latin typeface="Book Antiqua" panose="02040602050305030304" pitchFamily="18" charset="0"/>
                <a:ea typeface="Calibri" panose="020F0502020204030204" pitchFamily="34" charset="0"/>
                <a:cs typeface="Calibri" panose="020F0502020204030204" pitchFamily="34" charset="0"/>
              </a:rPr>
              <a:t>t</a:t>
            </a:r>
            <a:r>
              <a:rPr lang="en-US" sz="1300" dirty="0">
                <a:solidFill>
                  <a:srgbClr val="1B597B"/>
                </a:solidFill>
                <a:latin typeface="Book Antiqua" panose="02040602050305030304" pitchFamily="18" charset="0"/>
                <a:ea typeface="Calibri" panose="020F0502020204030204" pitchFamily="34" charset="0"/>
                <a:cs typeface="Calibri" panose="020F0502020204030204" pitchFamily="34" charset="0"/>
              </a:rPr>
              <a:t> pursuant to </a:t>
            </a:r>
            <a:r>
              <a:rPr lang="en-US" sz="1300" i="1" dirty="0">
                <a:solidFill>
                  <a:srgbClr val="1B597B"/>
                </a:solidFill>
                <a:latin typeface="Book Antiqua" panose="02040602050305030304" pitchFamily="18" charset="0"/>
                <a:ea typeface="Calibri" panose="020F0502020204030204" pitchFamily="34" charset="0"/>
                <a:cs typeface="Calibri" panose="020F0502020204030204" pitchFamily="34" charset="0"/>
              </a:rPr>
              <a:t>Article 141 (6) of the PPA, </a:t>
            </a:r>
            <a:r>
              <a:rPr lang="en-US" sz="1300" dirty="0">
                <a:solidFill>
                  <a:srgbClr val="1B597B"/>
                </a:solidFill>
                <a:latin typeface="Book Antiqua" panose="02040602050305030304" pitchFamily="18" charset="0"/>
                <a:ea typeface="Calibri" panose="020F0502020204030204" pitchFamily="34" charset="0"/>
                <a:cs typeface="Calibri" panose="020F0502020204030204" pitchFamily="34" charset="0"/>
              </a:rPr>
              <a:t>should to parties have amended the contract accordingly.</a:t>
            </a:r>
          </a:p>
          <a:p>
            <a:pPr marL="285750" indent="-285750" algn="just">
              <a:lnSpc>
                <a:spcPct val="107000"/>
              </a:lnSpc>
              <a:spcAft>
                <a:spcPts val="800"/>
              </a:spcAft>
              <a:buFont typeface="Arial" panose="020B0604020202020204" pitchFamily="34" charset="0"/>
              <a:buChar char="•"/>
            </a:pPr>
            <a:r>
              <a:rPr lang="en-US" sz="1400" dirty="0">
                <a:solidFill>
                  <a:srgbClr val="1B597B"/>
                </a:solidFill>
                <a:latin typeface="Book Antiqua" panose="02040602050305030304" pitchFamily="18" charset="0"/>
                <a:ea typeface="Calibri" panose="020F0502020204030204" pitchFamily="34" charset="0"/>
                <a:cs typeface="Calibri" panose="020F0502020204030204" pitchFamily="34" charset="0"/>
              </a:rPr>
              <a:t>Responsibility of the contracting authority → shall be stated </a:t>
            </a:r>
            <a:r>
              <a:rPr lang="en-US" sz="1400" b="1" dirty="0" err="1">
                <a:solidFill>
                  <a:srgbClr val="1B597B"/>
                </a:solidFill>
                <a:latin typeface="Book Antiqua" panose="02040602050305030304" pitchFamily="18" charset="0"/>
                <a:ea typeface="Calibri" panose="020F0502020204030204" pitchFamily="34" charset="0"/>
                <a:cs typeface="Calibri" panose="020F0502020204030204" pitchFamily="34" charset="0"/>
              </a:rPr>
              <a:t>onl</a:t>
            </a:r>
            <a:r>
              <a:rPr lang="hu-HU" sz="1400" b="1" dirty="0">
                <a:solidFill>
                  <a:srgbClr val="1B597B"/>
                </a:solidFill>
                <a:latin typeface="Book Antiqua" panose="02040602050305030304" pitchFamily="18" charset="0"/>
                <a:ea typeface="Calibri" panose="020F0502020204030204" pitchFamily="34" charset="0"/>
                <a:cs typeface="Calibri" panose="020F0502020204030204" pitchFamily="34" charset="0"/>
              </a:rPr>
              <a:t>y</a:t>
            </a:r>
            <a:r>
              <a:rPr lang="en-US" sz="1400" b="1" dirty="0">
                <a:solidFill>
                  <a:srgbClr val="1B597B"/>
                </a:solidFill>
                <a:latin typeface="Book Antiqua" panose="02040602050305030304" pitchFamily="18" charset="0"/>
                <a:ea typeface="Calibri" panose="020F0502020204030204" pitchFamily="34" charset="0"/>
                <a:cs typeface="Calibri" panose="020F0502020204030204" pitchFamily="34" charset="0"/>
              </a:rPr>
              <a:t> in terms of the </a:t>
            </a:r>
            <a:endParaRPr lang="hu-HU" sz="1400" b="1" dirty="0">
              <a:solidFill>
                <a:srgbClr val="1B597B"/>
              </a:solidFill>
              <a:latin typeface="Book Antiqua" panose="02040602050305030304" pitchFamily="18" charset="0"/>
              <a:ea typeface="Calibri" panose="020F0502020204030204" pitchFamily="34" charset="0"/>
              <a:cs typeface="Calibri" panose="020F0502020204030204" pitchFamily="34" charset="0"/>
            </a:endParaRPr>
          </a:p>
          <a:p>
            <a:pPr algn="just">
              <a:lnSpc>
                <a:spcPct val="107000"/>
              </a:lnSpc>
              <a:spcAft>
                <a:spcPts val="800"/>
              </a:spcAft>
            </a:pPr>
            <a:r>
              <a:rPr lang="hu-HU" sz="1400" b="1" dirty="0">
                <a:solidFill>
                  <a:srgbClr val="1B597B"/>
                </a:solidFill>
                <a:latin typeface="Book Antiqua" panose="02040602050305030304" pitchFamily="18" charset="0"/>
                <a:ea typeface="Calibri" panose="020F0502020204030204" pitchFamily="34" charset="0"/>
                <a:cs typeface="Calibri" panose="020F0502020204030204" pitchFamily="34" charset="0"/>
              </a:rPr>
              <a:t>                                   </a:t>
            </a:r>
            <a:r>
              <a:rPr lang="en-US" sz="1400" b="1" dirty="0">
                <a:solidFill>
                  <a:srgbClr val="1B597B"/>
                </a:solidFill>
                <a:latin typeface="Book Antiqua" panose="02040602050305030304" pitchFamily="18" charset="0"/>
                <a:ea typeface="Calibri" panose="020F0502020204030204" pitchFamily="34" charset="0"/>
                <a:cs typeface="Calibri" panose="020F0502020204030204" pitchFamily="34" charset="0"/>
              </a:rPr>
              <a:t>contracting authority</a:t>
            </a:r>
          </a:p>
        </p:txBody>
      </p:sp>
    </p:spTree>
    <p:extLst>
      <p:ext uri="{BB962C8B-B14F-4D97-AF65-F5344CB8AC3E}">
        <p14:creationId xmlns:p14="http://schemas.microsoft.com/office/powerpoint/2010/main" val="27821245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226697"/>
            <a:ext cx="7969081" cy="400110"/>
          </a:xfrm>
          <a:prstGeom prst="rect">
            <a:avLst/>
          </a:prstGeom>
          <a:noFill/>
        </p:spPr>
        <p:txBody>
          <a:bodyPr wrap="square" rtlCol="0">
            <a:spAutoFit/>
          </a:bodyPr>
          <a:lstStyle/>
          <a:p>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Pursue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claims</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by</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contracting</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authority</a:t>
            </a:r>
            <a:endPar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sp>
        <p:nvSpPr>
          <p:cNvPr id="7" name="Szövegdoboz 6"/>
          <p:cNvSpPr txBox="1"/>
          <p:nvPr/>
        </p:nvSpPr>
        <p:spPr>
          <a:xfrm>
            <a:off x="414982" y="688362"/>
            <a:ext cx="8326582" cy="3801041"/>
          </a:xfrm>
          <a:prstGeom prst="rect">
            <a:avLst/>
          </a:prstGeom>
          <a:noFill/>
        </p:spPr>
        <p:txBody>
          <a:bodyPr wrap="square" rtlCol="0">
            <a:spAutoFit/>
          </a:bodyPr>
          <a:lstStyle/>
          <a:p>
            <a:pPr algn="just"/>
            <a:r>
              <a:rPr lang="en-US" sz="1500" dirty="0">
                <a:solidFill>
                  <a:srgbClr val="1B597B"/>
                </a:solidFill>
                <a:latin typeface="Book Antiqua" panose="02040602050305030304" pitchFamily="18" charset="0"/>
              </a:rPr>
              <a:t>Investigating </a:t>
            </a:r>
            <a:r>
              <a:rPr lang="en-US" sz="1500" b="1" dirty="0">
                <a:solidFill>
                  <a:srgbClr val="1B597B"/>
                </a:solidFill>
                <a:latin typeface="Book Antiqua" panose="02040602050305030304" pitchFamily="18" charset="0"/>
              </a:rPr>
              <a:t>the obligation to pursue claims</a:t>
            </a:r>
            <a:r>
              <a:rPr lang="en-US" sz="1500" dirty="0">
                <a:solidFill>
                  <a:srgbClr val="1B597B"/>
                </a:solidFill>
                <a:latin typeface="Book Antiqua" panose="02040602050305030304" pitchFamily="18" charset="0"/>
              </a:rPr>
              <a:t>: Always considering then characteristics of the specific case</a:t>
            </a:r>
          </a:p>
          <a:p>
            <a:pPr algn="just"/>
            <a:endParaRPr lang="en-US" sz="600" dirty="0">
              <a:solidFill>
                <a:srgbClr val="1B597B"/>
              </a:solidFill>
              <a:latin typeface="Book Antiqua" panose="02040602050305030304" pitchFamily="18" charset="0"/>
            </a:endParaRPr>
          </a:p>
          <a:p>
            <a:pPr algn="just"/>
            <a:r>
              <a:rPr lang="hu-HU" sz="1400" i="1" dirty="0">
                <a:solidFill>
                  <a:srgbClr val="1B597B"/>
                </a:solidFill>
                <a:latin typeface="Book Antiqua" panose="02040602050305030304" pitchFamily="18" charset="0"/>
              </a:rPr>
              <a:t>E</a:t>
            </a:r>
            <a:r>
              <a:rPr lang="en-US" sz="1400" i="1" dirty="0">
                <a:solidFill>
                  <a:srgbClr val="1B597B"/>
                </a:solidFill>
                <a:latin typeface="Book Antiqua" panose="02040602050305030304" pitchFamily="18" charset="0"/>
              </a:rPr>
              <a:t>.g</a:t>
            </a:r>
            <a:r>
              <a:rPr lang="hu-HU" sz="1400" i="1" dirty="0">
                <a:solidFill>
                  <a:srgbClr val="1B597B"/>
                </a:solidFill>
                <a:latin typeface="Book Antiqua" panose="02040602050305030304" pitchFamily="18" charset="0"/>
              </a:rPr>
              <a:t>.</a:t>
            </a:r>
            <a:r>
              <a:rPr lang="en-US" sz="1400" i="1" dirty="0">
                <a:solidFill>
                  <a:srgbClr val="1B597B"/>
                </a:solidFill>
                <a:latin typeface="Book Antiqua" panose="02040602050305030304" pitchFamily="18" charset="0"/>
              </a:rPr>
              <a:t> was any sanction, other legal consequence set out in the contract for the given breach of contract, did the successful tender breach the contract, did the contracting authority request liquidated damages in due time, did it take any steps </a:t>
            </a:r>
            <a:r>
              <a:rPr lang="en-US" sz="1400" i="1" dirty="0" err="1">
                <a:solidFill>
                  <a:srgbClr val="1B597B"/>
                </a:solidFill>
                <a:latin typeface="Book Antiqua" panose="02040602050305030304" pitchFamily="18" charset="0"/>
              </a:rPr>
              <a:t>etc</a:t>
            </a:r>
            <a:r>
              <a:rPr lang="hu-HU" sz="1400" i="1" dirty="0">
                <a:solidFill>
                  <a:srgbClr val="1B597B"/>
                </a:solidFill>
                <a:latin typeface="Book Antiqua" panose="02040602050305030304" pitchFamily="18" charset="0"/>
              </a:rPr>
              <a:t>.</a:t>
            </a:r>
            <a:endParaRPr lang="en-US" sz="1400" i="1" dirty="0">
              <a:solidFill>
                <a:srgbClr val="1B597B"/>
              </a:solidFill>
              <a:latin typeface="Book Antiqua" panose="02040602050305030304" pitchFamily="18" charset="0"/>
            </a:endParaRPr>
          </a:p>
          <a:p>
            <a:pPr algn="just"/>
            <a:endParaRPr lang="en-US" sz="1500" dirty="0">
              <a:solidFill>
                <a:srgbClr val="1B597B"/>
              </a:solidFill>
              <a:latin typeface="Book Antiqua" panose="02040602050305030304" pitchFamily="18" charset="0"/>
            </a:endParaRPr>
          </a:p>
          <a:p>
            <a:pPr algn="just"/>
            <a:r>
              <a:rPr lang="en-US" sz="1500" b="1" dirty="0">
                <a:solidFill>
                  <a:srgbClr val="1B597B"/>
                </a:solidFill>
                <a:latin typeface="Book Antiqua" panose="02040602050305030304" pitchFamily="18" charset="0"/>
              </a:rPr>
              <a:t>Preliminary question </a:t>
            </a:r>
            <a:r>
              <a:rPr lang="en-US" sz="1500" dirty="0">
                <a:solidFill>
                  <a:srgbClr val="1B597B"/>
                </a:solidFill>
                <a:latin typeface="Book Antiqua" panose="02040602050305030304" pitchFamily="18" charset="0"/>
              </a:rPr>
              <a:t>may be: May the successful tenderer be held liable? Was there any delay at the side of the </a:t>
            </a:r>
            <a:r>
              <a:rPr lang="en-US" sz="1500" dirty="0" err="1">
                <a:solidFill>
                  <a:srgbClr val="1B597B"/>
                </a:solidFill>
                <a:latin typeface="Book Antiqua" panose="02040602050305030304" pitchFamily="18" charset="0"/>
              </a:rPr>
              <a:t>obligee</a:t>
            </a:r>
            <a:r>
              <a:rPr lang="en-US" sz="1500" dirty="0">
                <a:solidFill>
                  <a:srgbClr val="1B597B"/>
                </a:solidFill>
                <a:latin typeface="Book Antiqua" panose="02040602050305030304" pitchFamily="18" charset="0"/>
              </a:rPr>
              <a:t>? Did any breach of contract occur? </a:t>
            </a:r>
          </a:p>
          <a:p>
            <a:pPr algn="just"/>
            <a:endParaRPr lang="en-US" sz="1000" dirty="0">
              <a:solidFill>
                <a:srgbClr val="1B597B"/>
              </a:solidFill>
              <a:latin typeface="Book Antiqua" panose="02040602050305030304" pitchFamily="18" charset="0"/>
            </a:endParaRPr>
          </a:p>
          <a:p>
            <a:pPr algn="just"/>
            <a:r>
              <a:rPr lang="en-US" sz="1200" b="1" dirty="0">
                <a:solidFill>
                  <a:srgbClr val="1B597B"/>
                </a:solidFill>
                <a:latin typeface="Book Antiqua" panose="02040602050305030304" pitchFamily="18" charset="0"/>
              </a:rPr>
              <a:t>└  Article 6:142. of the Civil Code: </a:t>
            </a:r>
            <a:r>
              <a:rPr lang="en-US" sz="1200" dirty="0">
                <a:solidFill>
                  <a:srgbClr val="1B597B"/>
                </a:solidFill>
                <a:latin typeface="Book Antiqua" panose="02040602050305030304" pitchFamily="18" charset="0"/>
              </a:rPr>
              <a:t>e.g. Can the successful tenderer certify its delay pursuant to Article 6:142 of then Civil Code?</a:t>
            </a:r>
          </a:p>
          <a:p>
            <a:pPr algn="just"/>
            <a:endParaRPr lang="en-US" sz="1200" dirty="0">
              <a:solidFill>
                <a:srgbClr val="1B597B"/>
              </a:solidFill>
              <a:latin typeface="Book Antiqua" panose="02040602050305030304" pitchFamily="18" charset="0"/>
            </a:endParaRPr>
          </a:p>
          <a:p>
            <a:pPr algn="just"/>
            <a:r>
              <a:rPr lang="en-US" sz="1200" b="1" dirty="0">
                <a:solidFill>
                  <a:srgbClr val="1B597B"/>
                </a:solidFill>
                <a:latin typeface="Book Antiqua" panose="02040602050305030304" pitchFamily="18" charset="0"/>
              </a:rPr>
              <a:t>└ Article 6:156. of the Civil Code: </a:t>
            </a:r>
            <a:r>
              <a:rPr lang="en-US" sz="1200" dirty="0">
                <a:solidFill>
                  <a:srgbClr val="1B597B"/>
                </a:solidFill>
                <a:latin typeface="Book Antiqua" panose="02040602050305030304" pitchFamily="18" charset="0"/>
              </a:rPr>
              <a:t>The </a:t>
            </a:r>
            <a:r>
              <a:rPr lang="en-US" sz="1200" dirty="0" err="1">
                <a:solidFill>
                  <a:srgbClr val="1B597B"/>
                </a:solidFill>
                <a:latin typeface="Book Antiqua" panose="02040602050305030304" pitchFamily="18" charset="0"/>
              </a:rPr>
              <a:t>obligee’s</a:t>
            </a:r>
            <a:r>
              <a:rPr lang="en-US" sz="1200" dirty="0">
                <a:solidFill>
                  <a:srgbClr val="1B597B"/>
                </a:solidFill>
                <a:latin typeface="Book Antiqua" panose="02040602050305030304" pitchFamily="18" charset="0"/>
              </a:rPr>
              <a:t> default shall exclude the obligor's simultaneous default.</a:t>
            </a:r>
          </a:p>
          <a:p>
            <a:pPr algn="just"/>
            <a:endParaRPr lang="en-US" sz="1200" dirty="0">
              <a:solidFill>
                <a:srgbClr val="1B597B"/>
              </a:solidFill>
              <a:latin typeface="Book Antiqua" panose="02040602050305030304" pitchFamily="18" charset="0"/>
            </a:endParaRPr>
          </a:p>
          <a:p>
            <a:pPr algn="just"/>
            <a:r>
              <a:rPr lang="en-US" sz="1200" b="1" dirty="0">
                <a:solidFill>
                  <a:srgbClr val="1B597B"/>
                </a:solidFill>
                <a:latin typeface="Book Antiqua" panose="02040602050305030304" pitchFamily="18" charset="0"/>
              </a:rPr>
              <a:t>└ Article 159. of the Civil Code</a:t>
            </a:r>
            <a:r>
              <a:rPr lang="en-US" sz="1200" dirty="0">
                <a:solidFill>
                  <a:srgbClr val="1B597B"/>
                </a:solidFill>
                <a:latin typeface="Book Antiqua" panose="02040602050305030304" pitchFamily="18" charset="0"/>
              </a:rPr>
              <a:t>: if in terms of the above infringement, the substantial decision on the public procurement case depends on the </a:t>
            </a:r>
            <a:r>
              <a:rPr lang="en-US" sz="1200" b="1" dirty="0">
                <a:solidFill>
                  <a:srgbClr val="1B597B"/>
                </a:solidFill>
                <a:latin typeface="Book Antiqua" panose="02040602050305030304" pitchFamily="18" charset="0"/>
              </a:rPr>
              <a:t>previous judgement of the occurrence of the breach of contract </a:t>
            </a:r>
            <a:r>
              <a:rPr lang="en-US" sz="1200" dirty="0">
                <a:solidFill>
                  <a:srgbClr val="1B597B"/>
                </a:solidFill>
                <a:latin typeface="Book Antiqua" panose="02040602050305030304" pitchFamily="18" charset="0"/>
              </a:rPr>
              <a:t>→ Arbitration Board: launch of a legal proceeding (to establish the occurrence of the breach of contract) </a:t>
            </a:r>
          </a:p>
          <a:p>
            <a:pPr algn="just"/>
            <a:r>
              <a:rPr lang="en-US" sz="1200" dirty="0">
                <a:solidFill>
                  <a:srgbClr val="1B597B"/>
                </a:solidFill>
                <a:latin typeface="Book Antiqua" panose="02040602050305030304" pitchFamily="18" charset="0"/>
              </a:rPr>
              <a:t>                                  + with the simultaneous suspension of the procedure</a:t>
            </a:r>
          </a:p>
        </p:txBody>
      </p:sp>
    </p:spTree>
    <p:extLst>
      <p:ext uri="{BB962C8B-B14F-4D97-AF65-F5344CB8AC3E}">
        <p14:creationId xmlns:p14="http://schemas.microsoft.com/office/powerpoint/2010/main" val="14202091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226697"/>
            <a:ext cx="7969081" cy="400110"/>
          </a:xfrm>
          <a:prstGeom prst="rect">
            <a:avLst/>
          </a:prstGeom>
          <a:noFill/>
        </p:spPr>
        <p:txBody>
          <a:bodyPr wrap="square" rtlCol="0">
            <a:spAutoFit/>
          </a:bodyPr>
          <a:lstStyle/>
          <a:p>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Breakdown</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condemnation</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and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fines</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by</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parties</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- 2022</a:t>
            </a:r>
          </a:p>
        </p:txBody>
      </p:sp>
      <p:pic>
        <p:nvPicPr>
          <p:cNvPr id="2" name="Kép 1"/>
          <p:cNvPicPr>
            <a:picLocks noChangeAspect="1"/>
          </p:cNvPicPr>
          <p:nvPr/>
        </p:nvPicPr>
        <p:blipFill>
          <a:blip r:embed="rId5"/>
          <a:stretch>
            <a:fillRect/>
          </a:stretch>
        </p:blipFill>
        <p:spPr>
          <a:xfrm>
            <a:off x="463260" y="891540"/>
            <a:ext cx="5770237" cy="3116580"/>
          </a:xfrm>
          <a:prstGeom prst="rect">
            <a:avLst/>
          </a:prstGeom>
        </p:spPr>
      </p:pic>
      <p:sp>
        <p:nvSpPr>
          <p:cNvPr id="8" name="Szövegdoboz 7"/>
          <p:cNvSpPr txBox="1"/>
          <p:nvPr/>
        </p:nvSpPr>
        <p:spPr>
          <a:xfrm>
            <a:off x="3493158" y="3368546"/>
            <a:ext cx="4869168" cy="852221"/>
          </a:xfrm>
          <a:prstGeom prst="rect">
            <a:avLst/>
          </a:prstGeom>
          <a:noFill/>
        </p:spPr>
        <p:txBody>
          <a:bodyPr wrap="square" rtlCol="0">
            <a:spAutoFit/>
          </a:bodyPr>
          <a:lstStyle/>
          <a:p>
            <a:pPr marL="609584" lvl="1" algn="just" defTabSz="609585">
              <a:lnSpc>
                <a:spcPct val="120000"/>
              </a:lnSpc>
            </a:pPr>
            <a:r>
              <a:rPr lang="hu-HU" sz="14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Fines</a:t>
            </a:r>
            <a:r>
              <a:rPr lang="hu-HU"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14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imposed</a:t>
            </a:r>
            <a:r>
              <a:rPr lang="hu-HU"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a:t>
            </a:r>
          </a:p>
          <a:p>
            <a:pPr marL="609584" lvl="1" algn="just" defTabSz="609585">
              <a:lnSpc>
                <a:spcPct val="120000"/>
              </a:lnSpc>
            </a:pPr>
            <a:r>
              <a:rPr lang="hu-HU" sz="1400" dirty="0" err="1">
                <a:solidFill>
                  <a:srgbClr val="1B597B"/>
                </a:solidFill>
                <a:latin typeface="Book Antiqua" panose="02040602050305030304" pitchFamily="18" charset="0"/>
                <a:ea typeface="Ebrima" panose="02000000000000000000" pitchFamily="2" charset="0"/>
                <a:cs typeface="Ebrima" panose="02000000000000000000" pitchFamily="2" charset="0"/>
              </a:rPr>
              <a:t>On</a:t>
            </a:r>
            <a:r>
              <a:rPr lang="hu-HU" sz="1400"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1400"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1400"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1400"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contracting</a:t>
            </a:r>
            <a:r>
              <a:rPr lang="hu-HU" sz="1400"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1400" dirty="0" err="1">
                <a:solidFill>
                  <a:srgbClr val="1B597B"/>
                </a:solidFill>
                <a:latin typeface="Book Antiqua" panose="02040602050305030304" pitchFamily="18" charset="0"/>
                <a:ea typeface="Ebrima" panose="02000000000000000000" pitchFamily="2" charset="0"/>
                <a:cs typeface="Ebrima" panose="02000000000000000000" pitchFamily="2" charset="0"/>
              </a:rPr>
              <a:t>authority</a:t>
            </a:r>
            <a:r>
              <a:rPr lang="hu-HU" sz="1400" dirty="0">
                <a:solidFill>
                  <a:srgbClr val="1B597B"/>
                </a:solidFill>
                <a:latin typeface="Book Antiqua" panose="02040602050305030304" pitchFamily="18" charset="0"/>
                <a:ea typeface="Ebrima" panose="02000000000000000000" pitchFamily="2" charset="0"/>
                <a:cs typeface="Ebrima" panose="02000000000000000000" pitchFamily="2" charset="0"/>
              </a:rPr>
              <a:t>: HUF 278.240.000</a:t>
            </a:r>
          </a:p>
          <a:p>
            <a:pPr marL="609584" lvl="1" algn="just" defTabSz="609585">
              <a:lnSpc>
                <a:spcPct val="120000"/>
              </a:lnSpc>
            </a:pPr>
            <a:r>
              <a:rPr lang="hu-HU" sz="1400" dirty="0" err="1">
                <a:solidFill>
                  <a:srgbClr val="1B597B"/>
                </a:solidFill>
                <a:latin typeface="Book Antiqua" panose="02040602050305030304" pitchFamily="18" charset="0"/>
                <a:ea typeface="Ebrima" panose="02000000000000000000" pitchFamily="2" charset="0"/>
                <a:cs typeface="Ebrima" panose="02000000000000000000" pitchFamily="2" charset="0"/>
              </a:rPr>
              <a:t>On</a:t>
            </a:r>
            <a:r>
              <a:rPr lang="hu-HU" sz="1400"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1400" dirty="0" err="1">
                <a:solidFill>
                  <a:srgbClr val="1B597B"/>
                </a:solidFill>
                <a:latin typeface="Book Antiqua" panose="02040602050305030304" pitchFamily="18" charset="0"/>
                <a:ea typeface="Ebrima" panose="02000000000000000000" pitchFamily="2" charset="0"/>
                <a:cs typeface="Ebrima" panose="02000000000000000000" pitchFamily="2" charset="0"/>
              </a:rPr>
              <a:t>the</a:t>
            </a:r>
            <a:r>
              <a:rPr lang="hu-HU" sz="1400"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1400" dirty="0" err="1">
                <a:solidFill>
                  <a:srgbClr val="1B597B"/>
                </a:solidFill>
                <a:latin typeface="Book Antiqua" panose="02040602050305030304" pitchFamily="18" charset="0"/>
                <a:ea typeface="Ebrima" panose="02000000000000000000" pitchFamily="2" charset="0"/>
                <a:cs typeface="Ebrima" panose="02000000000000000000" pitchFamily="2" charset="0"/>
              </a:rPr>
              <a:t>tenderer</a:t>
            </a:r>
            <a:r>
              <a:rPr lang="hu-HU" sz="1400" dirty="0">
                <a:solidFill>
                  <a:srgbClr val="1B597B"/>
                </a:solidFill>
                <a:latin typeface="Book Antiqua" panose="02040602050305030304" pitchFamily="18" charset="0"/>
                <a:ea typeface="Ebrima" panose="02000000000000000000" pitchFamily="2" charset="0"/>
                <a:cs typeface="Ebrima" panose="02000000000000000000" pitchFamily="2" charset="0"/>
              </a:rPr>
              <a:t>: HUF 124.100.000</a:t>
            </a:r>
          </a:p>
        </p:txBody>
      </p:sp>
    </p:spTree>
    <p:extLst>
      <p:ext uri="{BB962C8B-B14F-4D97-AF65-F5344CB8AC3E}">
        <p14:creationId xmlns:p14="http://schemas.microsoft.com/office/powerpoint/2010/main" val="2098018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B189C262-FA49-D299-8B57-570841E1C9E9}"/>
              </a:ext>
            </a:extLst>
          </p:cNvPr>
          <p:cNvSpPr txBox="1"/>
          <p:nvPr/>
        </p:nvSpPr>
        <p:spPr>
          <a:xfrm>
            <a:off x="1971300" y="1986974"/>
            <a:ext cx="5201399" cy="1077218"/>
          </a:xfrm>
          <a:prstGeom prst="rect">
            <a:avLst/>
          </a:prstGeom>
          <a:noFill/>
        </p:spPr>
        <p:txBody>
          <a:bodyPr wrap="square" rtlCol="0">
            <a:spAutoFit/>
          </a:bodyPr>
          <a:lstStyle/>
          <a:p>
            <a:pPr algn="ctr"/>
            <a:r>
              <a:rPr lang="hu-HU" sz="3200" b="1" dirty="0" err="1">
                <a:solidFill>
                  <a:srgbClr val="1B597B"/>
                </a:solidFill>
                <a:latin typeface="Book Antiqua" panose="02040602050305030304" pitchFamily="18" charset="0"/>
                <a:ea typeface="KaiTi" panose="02010609060101010101" pitchFamily="49" charset="-122"/>
              </a:rPr>
              <a:t>Thank</a:t>
            </a:r>
            <a:r>
              <a:rPr lang="hu-HU" sz="3200" b="1" dirty="0">
                <a:solidFill>
                  <a:srgbClr val="1B597B"/>
                </a:solidFill>
                <a:latin typeface="Book Antiqua" panose="02040602050305030304" pitchFamily="18" charset="0"/>
                <a:ea typeface="KaiTi" panose="02010609060101010101" pitchFamily="49" charset="-122"/>
              </a:rPr>
              <a:t> </a:t>
            </a:r>
            <a:r>
              <a:rPr lang="hu-HU" sz="3200" b="1" dirty="0" err="1">
                <a:solidFill>
                  <a:srgbClr val="1B597B"/>
                </a:solidFill>
                <a:latin typeface="Book Antiqua" panose="02040602050305030304" pitchFamily="18" charset="0"/>
                <a:ea typeface="KaiTi" panose="02010609060101010101" pitchFamily="49" charset="-122"/>
              </a:rPr>
              <a:t>you</a:t>
            </a:r>
            <a:r>
              <a:rPr lang="hu-HU" sz="3200" b="1" dirty="0">
                <a:solidFill>
                  <a:srgbClr val="1B597B"/>
                </a:solidFill>
                <a:latin typeface="Book Antiqua" panose="02040602050305030304" pitchFamily="18" charset="0"/>
                <a:ea typeface="KaiTi" panose="02010609060101010101" pitchFamily="49" charset="-122"/>
              </a:rPr>
              <a:t> </a:t>
            </a:r>
            <a:r>
              <a:rPr lang="hu-HU" sz="3200" b="1" dirty="0" err="1">
                <a:solidFill>
                  <a:srgbClr val="1B597B"/>
                </a:solidFill>
                <a:latin typeface="Book Antiqua" panose="02040602050305030304" pitchFamily="18" charset="0"/>
                <a:ea typeface="KaiTi" panose="02010609060101010101" pitchFamily="49" charset="-122"/>
              </a:rPr>
              <a:t>for</a:t>
            </a:r>
            <a:r>
              <a:rPr lang="hu-HU" sz="3200" b="1" dirty="0">
                <a:solidFill>
                  <a:srgbClr val="1B597B"/>
                </a:solidFill>
                <a:latin typeface="Book Antiqua" panose="02040602050305030304" pitchFamily="18" charset="0"/>
                <a:ea typeface="KaiTi" panose="02010609060101010101" pitchFamily="49" charset="-122"/>
              </a:rPr>
              <a:t> </a:t>
            </a:r>
            <a:r>
              <a:rPr lang="hu-HU" sz="3200" b="1" dirty="0" err="1">
                <a:solidFill>
                  <a:srgbClr val="1B597B"/>
                </a:solidFill>
                <a:latin typeface="Book Antiqua" panose="02040602050305030304" pitchFamily="18" charset="0"/>
                <a:ea typeface="KaiTi" panose="02010609060101010101" pitchFamily="49" charset="-122"/>
              </a:rPr>
              <a:t>the</a:t>
            </a:r>
            <a:r>
              <a:rPr lang="hu-HU" sz="3200" b="1" dirty="0">
                <a:solidFill>
                  <a:srgbClr val="1B597B"/>
                </a:solidFill>
                <a:latin typeface="Book Antiqua" panose="02040602050305030304" pitchFamily="18" charset="0"/>
                <a:ea typeface="KaiTi" panose="02010609060101010101" pitchFamily="49" charset="-122"/>
              </a:rPr>
              <a:t> </a:t>
            </a:r>
            <a:r>
              <a:rPr lang="hu-HU" sz="3200" b="1" dirty="0" err="1">
                <a:solidFill>
                  <a:srgbClr val="1B597B"/>
                </a:solidFill>
                <a:latin typeface="Book Antiqua" panose="02040602050305030304" pitchFamily="18" charset="0"/>
                <a:ea typeface="KaiTi" panose="02010609060101010101" pitchFamily="49" charset="-122"/>
              </a:rPr>
              <a:t>attention</a:t>
            </a:r>
            <a:r>
              <a:rPr lang="hu-HU" sz="3200" b="1" dirty="0">
                <a:solidFill>
                  <a:srgbClr val="1B597B"/>
                </a:solidFill>
                <a:latin typeface="Book Antiqua" panose="02040602050305030304" pitchFamily="18" charset="0"/>
                <a:ea typeface="KaiTi" panose="02010609060101010101" pitchFamily="49" charset="-122"/>
              </a:rPr>
              <a:t>!</a:t>
            </a:r>
            <a:endParaRPr lang="en-US" sz="3200" b="1" dirty="0">
              <a:solidFill>
                <a:srgbClr val="1B597B"/>
              </a:solidFill>
              <a:latin typeface="Book Antiqua" panose="02040602050305030304" pitchFamily="18" charset="0"/>
              <a:ea typeface="KaiTi" panose="02010609060101010101" pitchFamily="49" charset="-122"/>
            </a:endParaRPr>
          </a:p>
        </p:txBody>
      </p:sp>
      <p:pic>
        <p:nvPicPr>
          <p:cNvPr id="7" name="Kép 6"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Tree>
    <p:extLst>
      <p:ext uri="{BB962C8B-B14F-4D97-AF65-F5344CB8AC3E}">
        <p14:creationId xmlns:p14="http://schemas.microsoft.com/office/powerpoint/2010/main" val="1026175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434008" y="1115621"/>
            <a:ext cx="8275983" cy="2938753"/>
          </a:xfrm>
          <a:prstGeom prst="rect">
            <a:avLst/>
          </a:prstGeom>
          <a:noFill/>
        </p:spPr>
        <p:txBody>
          <a:bodyPr wrap="square" rtlCol="0">
            <a:spAutoFit/>
          </a:bodyPr>
          <a:lstStyle/>
          <a:p>
            <a:r>
              <a:rPr lang="hu-HU" b="1" dirty="0">
                <a:solidFill>
                  <a:srgbClr val="1B597B"/>
                </a:solidFill>
                <a:latin typeface="Book Antiqua" panose="02040602050305030304" pitchFamily="18" charset="0"/>
                <a:ea typeface="Ebrima" panose="02000000000000000000" pitchFamily="2" charset="0"/>
                <a:cs typeface="Ebrima" panose="02000000000000000000" pitchFamily="2" charset="0"/>
              </a:rPr>
              <a:t>T</a:t>
            </a:r>
            <a:r>
              <a:rPr lang="en-GB" b="1" dirty="0">
                <a:solidFill>
                  <a:srgbClr val="1B597B"/>
                </a:solidFill>
                <a:latin typeface="Book Antiqua" panose="02040602050305030304" pitchFamily="18" charset="0"/>
                <a:ea typeface="Ebrima" panose="02000000000000000000" pitchFamily="2" charset="0"/>
                <a:cs typeface="Ebrima" panose="02000000000000000000" pitchFamily="2" charset="0"/>
              </a:rPr>
              <a:t>he possible cases of contract amendment</a:t>
            </a:r>
          </a:p>
          <a:p>
            <a:pPr algn="just">
              <a:lnSpc>
                <a:spcPct val="120000"/>
              </a:lnSpc>
            </a:pPr>
            <a:r>
              <a:rPr lang="en-GB"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Legal bases</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 the contract may be amended upon the full compliance with the criteria (v. contractual freedom):</a:t>
            </a:r>
          </a:p>
          <a:p>
            <a:pPr marL="800100" lvl="1" indent="-342900" algn="just">
              <a:lnSpc>
                <a:spcPct val="120000"/>
              </a:lnSpc>
              <a:buFont typeface="Arial" panose="020B0604020202020204" pitchFamily="34" charset="0"/>
              <a:buChar char="•"/>
            </a:pP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3 groups &gt; </a:t>
            </a:r>
            <a:r>
              <a:rPr lang="en-GB"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5</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en-GB"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legal bases </a:t>
            </a:r>
            <a:r>
              <a:rPr lang="en-GB" sz="1400" b="1" i="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en-GB" sz="1400" i="1" dirty="0">
                <a:solidFill>
                  <a:srgbClr val="1B597B"/>
                </a:solidFill>
                <a:latin typeface="Book Antiqua" panose="02040602050305030304" pitchFamily="18" charset="0"/>
                <a:ea typeface="Ebrima" panose="02000000000000000000" pitchFamily="2" charset="0"/>
                <a:cs typeface="Ebrima" panose="02000000000000000000" pitchFamily="2" charset="0"/>
              </a:rPr>
              <a:t>&lt;Article 141 (2), (4) a)-b)-c), (6) of the PPA&gt; + special rules of public utilities</a:t>
            </a:r>
          </a:p>
          <a:p>
            <a:pPr marL="800100" lvl="1" indent="-342900" algn="just">
              <a:lnSpc>
                <a:spcPct val="120000"/>
              </a:lnSpc>
              <a:buFont typeface="Arial" panose="020B0604020202020204" pitchFamily="34" charset="0"/>
              <a:buChar char="•"/>
            </a:pP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Lawful upon the fulfilment of </a:t>
            </a:r>
            <a:r>
              <a:rPr lang="en-GB"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any</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 legal basis – enough to fulfil one</a:t>
            </a:r>
          </a:p>
          <a:p>
            <a:pPr marL="800100" lvl="1" indent="-342900" algn="just">
              <a:lnSpc>
                <a:spcPct val="120000"/>
              </a:lnSpc>
              <a:buFont typeface="Arial" panose="020B0604020202020204" pitchFamily="34" charset="0"/>
              <a:buChar char="•"/>
            </a:pPr>
            <a:r>
              <a:rPr lang="en-GB"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No ranking </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among the legal bases</a:t>
            </a:r>
          </a:p>
          <a:p>
            <a:pPr marL="800100" lvl="1" indent="-342900" algn="just">
              <a:lnSpc>
                <a:spcPct val="120000"/>
              </a:lnSpc>
              <a:buFont typeface="Arial" panose="020B0604020202020204" pitchFamily="34" charset="0"/>
              <a:buChar char="•"/>
            </a:pPr>
            <a:r>
              <a:rPr lang="en-GB"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Change of the value </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(if relevant): adding-up by legal basis</a:t>
            </a:r>
          </a:p>
          <a:p>
            <a:pPr marL="800100" lvl="1" indent="-342900" algn="just">
              <a:lnSpc>
                <a:spcPct val="120000"/>
              </a:lnSpc>
              <a:buFont typeface="Arial" panose="020B0604020202020204" pitchFamily="34" charset="0"/>
              <a:buChar char="•"/>
            </a:pPr>
            <a:r>
              <a:rPr lang="en-GB"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Forbidden</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 hiding a </a:t>
            </a:r>
            <a:r>
              <a:rPr lang="en-GB" sz="1400" dirty="0" err="1">
                <a:solidFill>
                  <a:srgbClr val="1B597B"/>
                </a:solidFill>
                <a:latin typeface="Book Antiqua" panose="02040602050305030304" pitchFamily="18" charset="0"/>
                <a:ea typeface="Ebrima" panose="02000000000000000000" pitchFamily="2" charset="0"/>
                <a:cs typeface="Ebrima" panose="02000000000000000000" pitchFamily="2" charset="0"/>
              </a:rPr>
              <a:t>bre</a:t>
            </a:r>
            <a:r>
              <a:rPr lang="hu-HU" sz="1400" dirty="0">
                <a:solidFill>
                  <a:srgbClr val="1B597B"/>
                </a:solidFill>
                <a:latin typeface="Book Antiqua" panose="02040602050305030304" pitchFamily="18" charset="0"/>
                <a:ea typeface="Ebrima" panose="02000000000000000000" pitchFamily="2" charset="0"/>
                <a:cs typeface="Ebrima" panose="02000000000000000000" pitchFamily="2" charset="0"/>
              </a:rPr>
              <a:t>a</a:t>
            </a:r>
            <a:r>
              <a:rPr lang="en-GB" sz="1400" dirty="0" err="1">
                <a:solidFill>
                  <a:srgbClr val="1B597B"/>
                </a:solidFill>
                <a:latin typeface="Book Antiqua" panose="02040602050305030304" pitchFamily="18" charset="0"/>
                <a:ea typeface="Ebrima" panose="02000000000000000000" pitchFamily="2" charset="0"/>
                <a:cs typeface="Ebrima" panose="02000000000000000000" pitchFamily="2" charset="0"/>
              </a:rPr>
              <a:t>ch</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 of contract, absorbance of the cost of additional works, taking of risks (Article 142 (3) of the PPA) see: Government Decree No.13/2023</a:t>
            </a:r>
          </a:p>
          <a:p>
            <a:pPr marL="800100" lvl="1" indent="-342900" algn="just">
              <a:lnSpc>
                <a:spcPct val="120000"/>
              </a:lnSpc>
              <a:buFont typeface="Arial" panose="020B0604020202020204" pitchFamily="34" charset="0"/>
              <a:buChar char="•"/>
            </a:pPr>
            <a:r>
              <a:rPr lang="en-GB"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Preparation: </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strive for avoiding contract amendment -</a:t>
            </a:r>
            <a:r>
              <a:rPr lang="en-GB"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en-GB" sz="1400" b="1" u="sng" dirty="0">
                <a:solidFill>
                  <a:srgbClr val="1B597B"/>
                </a:solidFill>
                <a:latin typeface="Book Antiqua" panose="02040602050305030304" pitchFamily="18" charset="0"/>
                <a:ea typeface="Ebrima" panose="02000000000000000000" pitchFamily="2" charset="0"/>
                <a:cs typeface="Ebrima" panose="02000000000000000000" pitchFamily="2" charset="0"/>
              </a:rPr>
              <a:t>relativize</a:t>
            </a: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438880"/>
            <a:ext cx="7969081" cy="400110"/>
          </a:xfrm>
          <a:prstGeom prst="rect">
            <a:avLst/>
          </a:prstGeom>
          <a:noFill/>
        </p:spPr>
        <p:txBody>
          <a:bodyPr wrap="square" rtlCol="0">
            <a:spAutoFit/>
          </a:bodyPr>
          <a:lstStyle/>
          <a:p>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amendment - </a:t>
            </a:r>
            <a:r>
              <a:rPr lang="en-GB"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Chan</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g</a:t>
            </a:r>
            <a:r>
              <a:rPr lang="en-GB"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ing</a:t>
            </a:r>
            <a:r>
              <a:rPr lang="en-GB"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the content items of the contract </a:t>
            </a:r>
            <a:endPar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644993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440281" y="1021727"/>
            <a:ext cx="8275983" cy="3197478"/>
          </a:xfrm>
          <a:prstGeom prst="rect">
            <a:avLst/>
          </a:prstGeom>
          <a:noFill/>
        </p:spPr>
        <p:txBody>
          <a:bodyPr wrap="square" rtlCol="0">
            <a:spAutoFit/>
          </a:bodyPr>
          <a:lstStyle/>
          <a:p>
            <a:r>
              <a:rPr lang="hu-HU" b="1" dirty="0">
                <a:solidFill>
                  <a:srgbClr val="1B597B"/>
                </a:solidFill>
                <a:latin typeface="Book Antiqua" panose="02040602050305030304" pitchFamily="18" charset="0"/>
                <a:ea typeface="Ebrima" panose="02000000000000000000" pitchFamily="2" charset="0"/>
                <a:cs typeface="Ebrima" panose="02000000000000000000" pitchFamily="2" charset="0"/>
              </a:rPr>
              <a:t>T</a:t>
            </a:r>
            <a:r>
              <a:rPr lang="en-GB" b="1" dirty="0">
                <a:solidFill>
                  <a:srgbClr val="1B597B"/>
                </a:solidFill>
                <a:latin typeface="Book Antiqua" panose="02040602050305030304" pitchFamily="18" charset="0"/>
                <a:ea typeface="Ebrima" panose="02000000000000000000" pitchFamily="2" charset="0"/>
                <a:cs typeface="Ebrima" panose="02000000000000000000" pitchFamily="2" charset="0"/>
              </a:rPr>
              <a:t>he possible cases of contract amendment</a:t>
            </a:r>
          </a:p>
          <a:p>
            <a:pPr marL="285750" indent="-285750" algn="just">
              <a:lnSpc>
                <a:spcPct val="120000"/>
              </a:lnSpc>
              <a:buFont typeface="Arial" panose="020B0604020202020204" pitchFamily="34" charset="0"/>
              <a:buChar char="•"/>
            </a:pPr>
            <a:r>
              <a:rPr lang="en-GB"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If no criteria of the legal bases is fulfilled</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 new public procurement procedure has to be conducted – Article 141 (8) of the PPA. </a:t>
            </a:r>
          </a:p>
          <a:p>
            <a:pPr marL="285750" indent="-285750" algn="just">
              <a:lnSpc>
                <a:spcPct val="120000"/>
              </a:lnSpc>
              <a:buFont typeface="Arial" panose="020B0604020202020204" pitchFamily="34" charset="0"/>
              <a:buChar char="•"/>
            </a:pP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Avoidance of the PPA occurs if there is no lawful contract amendment or public procurement procedure to cover the new procurement need.</a:t>
            </a:r>
          </a:p>
          <a:p>
            <a:pPr marL="285750" indent="-285750" algn="just">
              <a:lnSpc>
                <a:spcPct val="120000"/>
              </a:lnSpc>
              <a:buFont typeface="Arial" panose="020B0604020202020204" pitchFamily="34" charset="0"/>
              <a:buChar char="•"/>
            </a:pPr>
            <a:r>
              <a:rPr lang="en-GB"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ECJ judgement C-263/19. – the tenderer can also be held liable for unlawful contract amendment, but the avoidance of the PPA shall be considered in terms of the contracting authority </a:t>
            </a:r>
          </a:p>
          <a:p>
            <a:pPr marL="285750" indent="-285750" algn="just">
              <a:lnSpc>
                <a:spcPct val="120000"/>
              </a:lnSpc>
              <a:buFont typeface="Arial" panose="020B0604020202020204" pitchFamily="34" charset="0"/>
              <a:buChar char="•"/>
            </a:pP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Especially important changes in content:</a:t>
            </a:r>
          </a:p>
          <a:p>
            <a:pPr marL="800100" lvl="1" indent="-342900" algn="just">
              <a:lnSpc>
                <a:spcPct val="120000"/>
              </a:lnSpc>
              <a:buFont typeface="Courier New" panose="02070309020205020404" pitchFamily="49" charset="0"/>
              <a:buChar char="o"/>
            </a:pP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Technical content changes </a:t>
            </a:r>
          </a:p>
          <a:p>
            <a:pPr marL="800100" lvl="1" indent="-342900" algn="just">
              <a:lnSpc>
                <a:spcPct val="120000"/>
              </a:lnSpc>
              <a:buFont typeface="Courier New" panose="02070309020205020404" pitchFamily="49" charset="0"/>
              <a:buChar char="o"/>
            </a:pP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Deadline changes</a:t>
            </a:r>
          </a:p>
          <a:p>
            <a:pPr marL="800100" lvl="1" indent="-342900" algn="just">
              <a:lnSpc>
                <a:spcPct val="120000"/>
              </a:lnSpc>
              <a:buFont typeface="Courier New" panose="02070309020205020404" pitchFamily="49" charset="0"/>
              <a:buChar char="o"/>
            </a:pP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Value changes</a:t>
            </a: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438880"/>
            <a:ext cx="7969081" cy="400110"/>
          </a:xfrm>
          <a:prstGeom prst="rect">
            <a:avLst/>
          </a:prstGeom>
          <a:noFill/>
        </p:spPr>
        <p:txBody>
          <a:bodyPr wrap="square" rtlCol="0">
            <a:spAutoFit/>
          </a:bodyPr>
          <a:lstStyle/>
          <a:p>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amendment - </a:t>
            </a:r>
            <a:r>
              <a:rPr lang="en-GB"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Changing the content items of the contract </a:t>
            </a:r>
            <a:endPar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512802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156501" y="1223526"/>
            <a:ext cx="8275983" cy="2956515"/>
          </a:xfrm>
          <a:prstGeom prst="rect">
            <a:avLst/>
          </a:prstGeom>
          <a:noFill/>
        </p:spPr>
        <p:txBody>
          <a:bodyPr wrap="square" rtlCol="0">
            <a:spAutoFit/>
          </a:bodyPr>
          <a:lstStyle/>
          <a:p>
            <a:r>
              <a:rPr lang="hu-HU" b="1" dirty="0">
                <a:solidFill>
                  <a:srgbClr val="1B597B"/>
                </a:solidFill>
                <a:latin typeface="Book Antiqua" panose="02040602050305030304" pitchFamily="18" charset="0"/>
                <a:ea typeface="Ebrima" panose="02000000000000000000" pitchFamily="2" charset="0"/>
                <a:cs typeface="Ebrima" panose="02000000000000000000" pitchFamily="2" charset="0"/>
              </a:rPr>
              <a:t>T</a:t>
            </a:r>
            <a:r>
              <a:rPr lang="en-GB" b="1" dirty="0">
                <a:solidFill>
                  <a:srgbClr val="1B597B"/>
                </a:solidFill>
                <a:latin typeface="Book Antiqua" panose="02040602050305030304" pitchFamily="18" charset="0"/>
                <a:ea typeface="Ebrima" panose="02000000000000000000" pitchFamily="2" charset="0"/>
                <a:cs typeface="Ebrima" panose="02000000000000000000" pitchFamily="2" charset="0"/>
              </a:rPr>
              <a:t>he possible cases of contract amendment</a:t>
            </a:r>
            <a:endParaRPr lang="hu-HU"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endParaRPr lang="en-GB"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285750" indent="-285750" algn="just">
              <a:lnSpc>
                <a:spcPct val="120000"/>
              </a:lnSpc>
              <a:buFont typeface="Arial" panose="020B0604020202020204" pitchFamily="34" charset="0"/>
              <a:buChar char="•"/>
            </a:pPr>
            <a:r>
              <a:rPr lang="en-GB"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Article 141 of the PPA </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en-GB"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obligation to publish a notice </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(except Article 141(4) a) – Decree of the Minister of the Prime Minister’s Office No. 44/2015.</a:t>
            </a:r>
          </a:p>
          <a:p>
            <a:pPr marL="285750" indent="-285750" algn="just">
              <a:lnSpc>
                <a:spcPct val="120000"/>
              </a:lnSpc>
              <a:buFont typeface="Arial" panose="020B0604020202020204" pitchFamily="34" charset="0"/>
              <a:buChar char="•"/>
            </a:pP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Reference to the legal basis, </a:t>
            </a:r>
            <a:r>
              <a:rPr lang="en-GB"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correct justification</a:t>
            </a:r>
          </a:p>
          <a:p>
            <a:pPr marL="285750" indent="-285750" algn="just">
              <a:lnSpc>
                <a:spcPct val="120000"/>
              </a:lnSpc>
              <a:buFont typeface="Arial" panose="020B0604020202020204" pitchFamily="34" charset="0"/>
              <a:buChar char="•"/>
            </a:pPr>
            <a:r>
              <a:rPr lang="hu-HU"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a:t>
            </a:r>
            <a:r>
              <a:rPr lang="en-GB"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Switch” </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between the legal bases is possible: fulfilment of the criteria of contract amendment: </a:t>
            </a:r>
            <a:r>
              <a:rPr lang="en-GB"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question of fact</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 so a not marked legal basis can be referred to subsequently, </a:t>
            </a:r>
            <a:r>
              <a:rPr lang="en-GB"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BUT</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 only the circumstances complying with the justification in the notices can be taken into account – </a:t>
            </a:r>
            <a:r>
              <a:rPr lang="en-GB"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Court Judgement No. Kfv.VI.37.948/2019/5.: „…a circumstance justifying the contract amendment, which was not included in the notice, shall not be taken into account, even if it justifies the fulfilment of Article 141 (4) ca) of the PPA.”</a:t>
            </a: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438880"/>
            <a:ext cx="7969081" cy="400110"/>
          </a:xfrm>
          <a:prstGeom prst="rect">
            <a:avLst/>
          </a:prstGeom>
          <a:noFill/>
        </p:spPr>
        <p:txBody>
          <a:bodyPr wrap="square" rtlCol="0">
            <a:spAutoFit/>
          </a:bodyPr>
          <a:lstStyle/>
          <a:p>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amendment - </a:t>
            </a:r>
            <a:r>
              <a:rPr lang="en-GB"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Changing the content items of the contract </a:t>
            </a:r>
            <a:endPar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195375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522261" y="1646041"/>
            <a:ext cx="8275983" cy="2025683"/>
          </a:xfrm>
          <a:prstGeom prst="rect">
            <a:avLst/>
          </a:prstGeom>
          <a:noFill/>
        </p:spPr>
        <p:txBody>
          <a:bodyPr wrap="square" rtlCol="0">
            <a:spAutoFit/>
          </a:bodyPr>
          <a:lstStyle/>
          <a:p>
            <a:r>
              <a:rPr lang="hu-HU"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T</a:t>
            </a: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he possible cases of contract amendment</a:t>
            </a:r>
            <a:endParaRPr lang="hu-HU" sz="16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endPar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285750" lvl="0" indent="-285750" algn="just" fontAlgn="base">
              <a:lnSpc>
                <a:spcPct val="150000"/>
              </a:lnSpc>
              <a:buFont typeface="Arial" panose="020B0604020202020204" pitchFamily="34" charset="0"/>
              <a:buChar char="•"/>
            </a:pPr>
            <a:r>
              <a:rPr lang="hu-HU" sz="1600" b="1" i="1" dirty="0">
                <a:solidFill>
                  <a:srgbClr val="1B597B"/>
                </a:solidFill>
                <a:latin typeface="Book Antiqua" panose="02040602050305030304" pitchFamily="18" charset="0"/>
                <a:ea typeface="Ebrima" panose="02000000000000000000" pitchFamily="2" charset="0"/>
                <a:cs typeface="Ebrima" panose="02000000000000000000" pitchFamily="2" charset="0"/>
              </a:rPr>
              <a:t>D</a:t>
            </a:r>
            <a:r>
              <a:rPr lang="en-GB" sz="1600" b="1" i="1" dirty="0">
                <a:solidFill>
                  <a:srgbClr val="1B597B"/>
                </a:solidFill>
                <a:latin typeface="Book Antiqua" panose="02040602050305030304" pitchFamily="18" charset="0"/>
                <a:ea typeface="Ebrima" panose="02000000000000000000" pitchFamily="2" charset="0"/>
                <a:cs typeface="Ebrima" panose="02000000000000000000" pitchFamily="2" charset="0"/>
              </a:rPr>
              <a:t>e minimis</a:t>
            </a: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 changes of the value </a:t>
            </a: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Article 141(2) of the PPA</a:t>
            </a:r>
            <a:endPar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285750" lvl="0" indent="-285750" algn="just" fontAlgn="base">
              <a:lnSpc>
                <a:spcPct val="150000"/>
              </a:lnSpc>
              <a:buFont typeface="Arial" panose="020B0604020202020204" pitchFamily="34" charset="0"/>
              <a:buChar char="•"/>
            </a:pP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Occurrence of circumstances determined</a:t>
            </a: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 – Article 141(4) of the PPA</a:t>
            </a:r>
          </a:p>
          <a:p>
            <a:pPr marL="285750" lvl="0" indent="-285750" algn="just" fontAlgn="base">
              <a:lnSpc>
                <a:spcPct val="150000"/>
              </a:lnSpc>
              <a:buFont typeface="Arial" panose="020B0604020202020204" pitchFamily="34" charset="0"/>
              <a:buChar char="•"/>
            </a:pP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Non-</a:t>
            </a:r>
            <a:r>
              <a:rPr lang="hu-HU" sz="16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substantial</a:t>
            </a:r>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 amendment </a:t>
            </a:r>
            <a:r>
              <a:rPr lang="en-GB" sz="1600" dirty="0">
                <a:solidFill>
                  <a:srgbClr val="1B597B"/>
                </a:solidFill>
                <a:latin typeface="Book Antiqua" panose="02040602050305030304" pitchFamily="18" charset="0"/>
                <a:ea typeface="Ebrima" panose="02000000000000000000" pitchFamily="2" charset="0"/>
                <a:cs typeface="Ebrima" panose="02000000000000000000" pitchFamily="2" charset="0"/>
              </a:rPr>
              <a:t>– Article 141(6) of the PPA: illustrative list: what shall be considered to be essential</a:t>
            </a: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438880"/>
            <a:ext cx="7969081" cy="400110"/>
          </a:xfrm>
          <a:prstGeom prst="rect">
            <a:avLst/>
          </a:prstGeom>
          <a:noFill/>
        </p:spPr>
        <p:txBody>
          <a:bodyPr wrap="square" rtlCol="0">
            <a:spAutoFit/>
          </a:bodyPr>
          <a:lstStyle/>
          <a:p>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amendment - </a:t>
            </a:r>
            <a:r>
              <a:rPr lang="en-GB"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Changing the content items of the contract </a:t>
            </a:r>
            <a:endPar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74664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Szövegdoboz 2"/>
          <p:cNvSpPr txBox="1"/>
          <p:nvPr/>
        </p:nvSpPr>
        <p:spPr>
          <a:xfrm>
            <a:off x="440281" y="1054066"/>
            <a:ext cx="8275983" cy="3213187"/>
          </a:xfrm>
          <a:prstGeom prst="rect">
            <a:avLst/>
          </a:prstGeom>
          <a:noFill/>
        </p:spPr>
        <p:txBody>
          <a:bodyPr wrap="square" rtlCol="0">
            <a:spAutoFit/>
          </a:bodyPr>
          <a:lstStyle/>
          <a:p>
            <a:r>
              <a:rPr lang="en-GB" sz="1600" b="1" dirty="0">
                <a:solidFill>
                  <a:srgbClr val="1B597B"/>
                </a:solidFill>
                <a:latin typeface="Book Antiqua" panose="02040602050305030304" pitchFamily="18" charset="0"/>
                <a:ea typeface="Ebrima" panose="02000000000000000000" pitchFamily="2" charset="0"/>
                <a:cs typeface="Ebrima" panose="02000000000000000000" pitchFamily="2" charset="0"/>
              </a:rPr>
              <a:t>Article 142 (3) of the PPA – Null and void contract amendment</a:t>
            </a:r>
          </a:p>
          <a:p>
            <a:pPr algn="just">
              <a:lnSpc>
                <a:spcPct val="120000"/>
              </a:lnSpc>
            </a:pP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Even if any legal basis is fulfilled, the contract amendment shall be null and void, if it is aimed at:</a:t>
            </a:r>
          </a:p>
          <a:p>
            <a:pPr marL="800100" lvl="1" indent="-342900" algn="just">
              <a:lnSpc>
                <a:spcPct val="120000"/>
              </a:lnSpc>
              <a:buFont typeface="Arial" panose="020B0604020202020204" pitchFamily="34" charset="0"/>
              <a:buChar char="•"/>
            </a:pP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Exemption of the tenderer from </a:t>
            </a:r>
            <a:r>
              <a:rPr lang="en-GB"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breaching the contract </a:t>
            </a:r>
            <a:endPar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endParaRPr>
          </a:p>
          <a:p>
            <a:pPr marL="1257300" lvl="2" indent="-342900" algn="just">
              <a:lnSpc>
                <a:spcPct val="120000"/>
              </a:lnSpc>
              <a:buFont typeface="Courier New" panose="02070309020205020404" pitchFamily="49" charset="0"/>
              <a:buChar char="o"/>
            </a:pP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E.g. no claim is pursued upon missing a deadline with liquidated </a:t>
            </a:r>
            <a:r>
              <a:rPr lang="hu-HU" sz="1400" dirty="0">
                <a:solidFill>
                  <a:srgbClr val="1B597B"/>
                </a:solidFill>
                <a:latin typeface="Book Antiqua" panose="02040602050305030304" pitchFamily="18" charset="0"/>
                <a:ea typeface="Ebrima" panose="02000000000000000000" pitchFamily="2" charset="0"/>
                <a:cs typeface="Ebrima" panose="02000000000000000000" pitchFamily="2" charset="0"/>
              </a:rPr>
              <a:t>d</a:t>
            </a:r>
            <a:r>
              <a:rPr lang="en-GB" sz="1400" dirty="0" err="1">
                <a:solidFill>
                  <a:srgbClr val="1B597B"/>
                </a:solidFill>
                <a:latin typeface="Book Antiqua" panose="02040602050305030304" pitchFamily="18" charset="0"/>
                <a:ea typeface="Ebrima" panose="02000000000000000000" pitchFamily="2" charset="0"/>
                <a:cs typeface="Ebrima" panose="02000000000000000000" pitchFamily="2" charset="0"/>
              </a:rPr>
              <a:t>amages</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 and additional deadline is set for the performance</a:t>
            </a:r>
          </a:p>
          <a:p>
            <a:pPr marL="800100" lvl="1" indent="-342900" algn="just">
              <a:lnSpc>
                <a:spcPct val="120000"/>
              </a:lnSpc>
              <a:buFont typeface="Arial" panose="020B0604020202020204" pitchFamily="34" charset="0"/>
              <a:buChar char="•"/>
            </a:pP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The costs of extra work to be borne by the tenderer is absorbed by the contracting authority (flat fee) – is not void, if the cost of the extra work was unforeseen</a:t>
            </a:r>
          </a:p>
          <a:p>
            <a:pPr marL="800100" lvl="1" indent="-342900" algn="just">
              <a:lnSpc>
                <a:spcPct val="120000"/>
              </a:lnSpc>
              <a:buFont typeface="Arial" panose="020B0604020202020204" pitchFamily="34" charset="0"/>
              <a:buChar char="•"/>
            </a:pP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Unjustified risk to be borne by the tenderer is undertaken by the contracting authority</a:t>
            </a:r>
          </a:p>
          <a:p>
            <a:pPr marL="1257300" lvl="2" indent="-342900" algn="just">
              <a:lnSpc>
                <a:spcPct val="120000"/>
              </a:lnSpc>
              <a:buFont typeface="Courier New" panose="02070309020205020404" pitchFamily="49" charset="0"/>
              <a:buChar char="o"/>
            </a:pP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BUT! Article 2 (5) of Government Decree No. 13/2023 – </a:t>
            </a:r>
            <a:r>
              <a:rPr lang="en-GB" sz="1400" b="1" dirty="0">
                <a:solidFill>
                  <a:srgbClr val="1B597B"/>
                </a:solidFill>
                <a:latin typeface="Book Antiqua" panose="02040602050305030304" pitchFamily="18" charset="0"/>
                <a:ea typeface="Ebrima" panose="02000000000000000000" pitchFamily="2" charset="0"/>
                <a:cs typeface="Ebrima" panose="02000000000000000000" pitchFamily="2" charset="0"/>
              </a:rPr>
              <a:t>undertaking half of the extra costs exceeding normal business risk</a:t>
            </a: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 shall not be considered unjustified </a:t>
            </a:r>
          </a:p>
          <a:p>
            <a:pPr marL="1257300" lvl="2" indent="-342900" algn="just">
              <a:lnSpc>
                <a:spcPct val="120000"/>
              </a:lnSpc>
              <a:buFont typeface="Courier New" panose="02070309020205020404" pitchFamily="49" charset="0"/>
              <a:buChar char="o"/>
            </a:pP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See: ÉKM Decree No. 4/2023</a:t>
            </a:r>
          </a:p>
          <a:p>
            <a:pPr algn="just">
              <a:lnSpc>
                <a:spcPct val="120000"/>
              </a:lnSpc>
            </a:pPr>
            <a:r>
              <a:rPr lang="en-GB" sz="1400" dirty="0">
                <a:solidFill>
                  <a:srgbClr val="1B597B"/>
                </a:solidFill>
                <a:latin typeface="Book Antiqua" panose="02040602050305030304" pitchFamily="18" charset="0"/>
                <a:ea typeface="Ebrima" panose="02000000000000000000" pitchFamily="2" charset="0"/>
                <a:cs typeface="Ebrima" panose="02000000000000000000" pitchFamily="2" charset="0"/>
              </a:rPr>
              <a:t>Legal consequence: The Authority initiates legal proceeding for nullity - Article 175 (1) of the PPA</a:t>
            </a:r>
          </a:p>
        </p:txBody>
      </p:sp>
      <p:pic>
        <p:nvPicPr>
          <p:cNvPr id="5" name="Kép 4" descr="A képen szöveg, clipart, képernyőkép látható&#10;&#10;Automatikusan generált leírás">
            <a:extLst>
              <a:ext uri="{FF2B5EF4-FFF2-40B4-BE49-F238E27FC236}">
                <a16:creationId xmlns:a16="http://schemas.microsoft.com/office/drawing/2014/main" id="{BC65643E-8479-4243-B132-90B09CEF2631}"/>
              </a:ext>
            </a:extLst>
          </p:cNvPr>
          <p:cNvPicPr>
            <a:picLocks noChangeAspect="1"/>
          </p:cNvPicPr>
          <p:nvPr/>
        </p:nvPicPr>
        <p:blipFill>
          <a:blip r:embed="rId4"/>
          <a:stretch>
            <a:fillRect/>
          </a:stretch>
        </p:blipFill>
        <p:spPr>
          <a:xfrm>
            <a:off x="463260" y="4347275"/>
            <a:ext cx="1419631" cy="670212"/>
          </a:xfrm>
          <a:prstGeom prst="rect">
            <a:avLst/>
          </a:prstGeom>
        </p:spPr>
      </p:pic>
      <p:sp>
        <p:nvSpPr>
          <p:cNvPr id="4" name="TextBox 54">
            <a:extLst>
              <a:ext uri="{FF2B5EF4-FFF2-40B4-BE49-F238E27FC236}">
                <a16:creationId xmlns:a16="http://schemas.microsoft.com/office/drawing/2014/main" id="{E3BEB045-53B9-6E1C-5DCF-D8FC33581565}"/>
              </a:ext>
            </a:extLst>
          </p:cNvPr>
          <p:cNvSpPr txBox="1"/>
          <p:nvPr/>
        </p:nvSpPr>
        <p:spPr>
          <a:xfrm>
            <a:off x="593733" y="438880"/>
            <a:ext cx="7969081" cy="400110"/>
          </a:xfrm>
          <a:prstGeom prst="rect">
            <a:avLst/>
          </a:prstGeom>
          <a:noFill/>
        </p:spPr>
        <p:txBody>
          <a:bodyPr wrap="square" rtlCol="0">
            <a:spAutoFit/>
          </a:bodyPr>
          <a:lstStyle/>
          <a:p>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amendment</a:t>
            </a:r>
          </a:p>
        </p:txBody>
      </p:sp>
    </p:spTree>
    <p:extLst>
      <p:ext uri="{BB962C8B-B14F-4D97-AF65-F5344CB8AC3E}">
        <p14:creationId xmlns:p14="http://schemas.microsoft.com/office/powerpoint/2010/main" val="139397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TextBox 9">
            <a:extLst>
              <a:ext uri="{FF2B5EF4-FFF2-40B4-BE49-F238E27FC236}">
                <a16:creationId xmlns:a16="http://schemas.microsoft.com/office/drawing/2014/main" id="{74433F1A-5768-8AD9-3444-CB70F71DBECA}"/>
              </a:ext>
            </a:extLst>
          </p:cNvPr>
          <p:cNvSpPr txBox="1"/>
          <p:nvPr/>
        </p:nvSpPr>
        <p:spPr>
          <a:xfrm>
            <a:off x="2223654" y="1491881"/>
            <a:ext cx="6251788" cy="1015663"/>
          </a:xfrm>
          <a:prstGeom prst="rect">
            <a:avLst/>
          </a:prstGeom>
          <a:noFill/>
        </p:spPr>
        <p:txBody>
          <a:bodyPr wrap="square" rtlCol="0">
            <a:spAutoFit/>
          </a:bodyPr>
          <a:lstStyle/>
          <a:p>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The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control</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procedure</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of the Public Procurement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Auhtority</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contract</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control</a:t>
            </a:r>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 </a:t>
            </a:r>
          </a:p>
          <a:p>
            <a:r>
              <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rPr>
              <a:t>in </a:t>
            </a:r>
            <a:r>
              <a:rPr lang="hu-HU" sz="2000" b="1" dirty="0" err="1">
                <a:solidFill>
                  <a:srgbClr val="1B597B"/>
                </a:solidFill>
                <a:latin typeface="Book Antiqua" panose="02040602050305030304" pitchFamily="18" charset="0"/>
                <a:ea typeface="Ebrima" panose="02000000000000000000" pitchFamily="2" charset="0"/>
                <a:cs typeface="Ebrima" panose="02000000000000000000" pitchFamily="2" charset="0"/>
              </a:rPr>
              <a:t>practice</a:t>
            </a:r>
            <a:endParaRPr lang="hu-HU" sz="2000" b="1" dirty="0">
              <a:solidFill>
                <a:srgbClr val="1B597B"/>
              </a:solidFill>
              <a:latin typeface="Book Antiqua" panose="02040602050305030304" pitchFamily="18" charset="0"/>
              <a:ea typeface="Ebrima" panose="02000000000000000000" pitchFamily="2" charset="0"/>
              <a:cs typeface="Ebrima" panose="02000000000000000000" pitchFamily="2" charset="0"/>
            </a:endParaRPr>
          </a:p>
        </p:txBody>
      </p:sp>
      <p:pic>
        <p:nvPicPr>
          <p:cNvPr id="5" name="Kép 4" descr="A képen szöveg, clipart, képernyőkép látható&#10;&#10;Automatikusan generált leírás">
            <a:extLst>
              <a:ext uri="{FF2B5EF4-FFF2-40B4-BE49-F238E27FC236}">
                <a16:creationId xmlns:a16="http://schemas.microsoft.com/office/drawing/2014/main" id="{FCDFA64D-90C2-4E42-BE99-9D7333E27A22}"/>
              </a:ext>
            </a:extLst>
          </p:cNvPr>
          <p:cNvPicPr>
            <a:picLocks noChangeAspect="1"/>
          </p:cNvPicPr>
          <p:nvPr/>
        </p:nvPicPr>
        <p:blipFill>
          <a:blip r:embed="rId3"/>
          <a:stretch>
            <a:fillRect/>
          </a:stretch>
        </p:blipFill>
        <p:spPr>
          <a:xfrm>
            <a:off x="463261" y="4525043"/>
            <a:ext cx="1043084" cy="492443"/>
          </a:xfrm>
          <a:prstGeom prst="rect">
            <a:avLst/>
          </a:prstGeom>
        </p:spPr>
      </p:pic>
    </p:spTree>
    <p:extLst>
      <p:ext uri="{BB962C8B-B14F-4D97-AF65-F5344CB8AC3E}">
        <p14:creationId xmlns:p14="http://schemas.microsoft.com/office/powerpoint/2010/main" val="22240351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2359</TotalTime>
  <Words>3480</Words>
  <Application>Microsoft Office PowerPoint</Application>
  <PresentationFormat>Prikaz na zaslonu (16:9)</PresentationFormat>
  <Paragraphs>349</Paragraphs>
  <Slides>39</Slides>
  <Notes>35</Notes>
  <HiddenSlides>0</HiddenSlides>
  <MMClips>0</MMClips>
  <ScaleCrop>false</ScaleCrop>
  <HeadingPairs>
    <vt:vector size="6" baseType="variant">
      <vt:variant>
        <vt:lpstr>Korišteni fontovi</vt:lpstr>
      </vt:variant>
      <vt:variant>
        <vt:i4>7</vt:i4>
      </vt:variant>
      <vt:variant>
        <vt:lpstr>Tema</vt:lpstr>
      </vt:variant>
      <vt:variant>
        <vt:i4>1</vt:i4>
      </vt:variant>
      <vt:variant>
        <vt:lpstr>Naslovi slajdova</vt:lpstr>
      </vt:variant>
      <vt:variant>
        <vt:i4>39</vt:i4>
      </vt:variant>
    </vt:vector>
  </HeadingPairs>
  <TitlesOfParts>
    <vt:vector size="47" baseType="lpstr">
      <vt:lpstr>Arial</vt:lpstr>
      <vt:lpstr>Book Antiqua</vt:lpstr>
      <vt:lpstr>Calibri</vt:lpstr>
      <vt:lpstr>Calibri Light</vt:lpstr>
      <vt:lpstr>Courier New</vt:lpstr>
      <vt:lpstr>Ebrima</vt:lpstr>
      <vt:lpstr>KaiTi</vt:lpstr>
      <vt:lpstr>Office Theme</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Maja Štefok</cp:lastModifiedBy>
  <cp:revision>461</cp:revision>
  <cp:lastPrinted>2023-08-15T06:19:48Z</cp:lastPrinted>
  <dcterms:created xsi:type="dcterms:W3CDTF">2022-06-10T11:32:11Z</dcterms:created>
  <dcterms:modified xsi:type="dcterms:W3CDTF">2024-04-18T14:02:08Z</dcterms:modified>
</cp:coreProperties>
</file>